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10" r:id="rId1"/>
  </p:sldMasterIdLst>
  <p:notesMasterIdLst>
    <p:notesMasterId r:id="rId58"/>
  </p:notesMasterIdLst>
  <p:handoutMasterIdLst>
    <p:handoutMasterId r:id="rId59"/>
  </p:handoutMasterIdLst>
  <p:sldIdLst>
    <p:sldId id="256" r:id="rId2"/>
    <p:sldId id="412" r:id="rId3"/>
    <p:sldId id="408" r:id="rId4"/>
    <p:sldId id="261" r:id="rId5"/>
    <p:sldId id="359" r:id="rId6"/>
    <p:sldId id="393" r:id="rId7"/>
    <p:sldId id="399" r:id="rId8"/>
    <p:sldId id="394" r:id="rId9"/>
    <p:sldId id="353" r:id="rId10"/>
    <p:sldId id="402" r:id="rId11"/>
    <p:sldId id="395" r:id="rId12"/>
    <p:sldId id="396" r:id="rId13"/>
    <p:sldId id="397" r:id="rId14"/>
    <p:sldId id="311" r:id="rId15"/>
    <p:sldId id="313" r:id="rId16"/>
    <p:sldId id="314" r:id="rId17"/>
    <p:sldId id="409" r:id="rId18"/>
    <p:sldId id="274" r:id="rId19"/>
    <p:sldId id="405" r:id="rId20"/>
    <p:sldId id="319" r:id="rId21"/>
    <p:sldId id="398" r:id="rId22"/>
    <p:sldId id="403" r:id="rId23"/>
    <p:sldId id="316" r:id="rId24"/>
    <p:sldId id="351" r:id="rId25"/>
    <p:sldId id="354" r:id="rId26"/>
    <p:sldId id="410" r:id="rId27"/>
    <p:sldId id="411" r:id="rId28"/>
    <p:sldId id="356" r:id="rId29"/>
    <p:sldId id="360" r:id="rId30"/>
    <p:sldId id="332" r:id="rId31"/>
    <p:sldId id="346" r:id="rId32"/>
    <p:sldId id="350" r:id="rId33"/>
    <p:sldId id="404" r:id="rId34"/>
    <p:sldId id="406" r:id="rId35"/>
    <p:sldId id="328" r:id="rId36"/>
    <p:sldId id="400" r:id="rId37"/>
    <p:sldId id="361" r:id="rId38"/>
    <p:sldId id="334" r:id="rId39"/>
    <p:sldId id="336" r:id="rId40"/>
    <p:sldId id="338" r:id="rId41"/>
    <p:sldId id="340" r:id="rId42"/>
    <p:sldId id="337" r:id="rId43"/>
    <p:sldId id="339" r:id="rId44"/>
    <p:sldId id="386" r:id="rId45"/>
    <p:sldId id="387" r:id="rId46"/>
    <p:sldId id="373" r:id="rId47"/>
    <p:sldId id="374" r:id="rId48"/>
    <p:sldId id="347" r:id="rId49"/>
    <p:sldId id="348" r:id="rId50"/>
    <p:sldId id="349" r:id="rId51"/>
    <p:sldId id="388" r:id="rId52"/>
    <p:sldId id="389" r:id="rId53"/>
    <p:sldId id="370" r:id="rId54"/>
    <p:sldId id="372" r:id="rId55"/>
    <p:sldId id="258" r:id="rId56"/>
    <p:sldId id="390" r:id="rId57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all" initials="MB" lastIdx="1" clrIdx="0">
    <p:extLst>
      <p:ext uri="{19B8F6BF-5375-455C-9EA6-DF929625EA0E}">
        <p15:presenceInfo xmlns:p15="http://schemas.microsoft.com/office/powerpoint/2012/main" userId="S::ball@berkeley.edu::193c5538-4594-411a-855b-59318feefd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7EA1"/>
    <a:srgbClr val="46535E"/>
    <a:srgbClr val="EFE683"/>
    <a:srgbClr val="BCB667"/>
    <a:srgbClr val="55FC02"/>
    <a:srgbClr val="FBBA03"/>
    <a:srgbClr val="0332B7"/>
    <a:srgbClr val="000000"/>
    <a:srgbClr val="FF6666"/>
    <a:srgbClr val="CC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5"/>
    <p:restoredTop sz="80952" autoAdjust="0"/>
  </p:normalViewPr>
  <p:slideViewPr>
    <p:cSldViewPr>
      <p:cViewPr varScale="1">
        <p:scale>
          <a:sx n="102" d="100"/>
          <a:sy n="102" d="100"/>
        </p:scale>
        <p:origin x="8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25T14:33:42.847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80323-400F-F049-9377-5574E2D7F832}" type="doc">
      <dgm:prSet loTypeId="urn:microsoft.com/office/officeart/2005/8/layout/venn1" loCatId="" qsTypeId="urn:microsoft.com/office/officeart/2005/8/quickstyle/3d3" qsCatId="3D" csTypeId="urn:microsoft.com/office/officeart/2005/8/colors/colorful5" csCatId="colorful" phldr="1"/>
      <dgm:spPr/>
    </dgm:pt>
    <dgm:pt modelId="{02F8D073-0F83-254F-8D8A-A24CBD679EC2}">
      <dgm:prSet phldrT="[Text]"/>
      <dgm:spPr/>
      <dgm:t>
        <a:bodyPr/>
        <a:lstStyle/>
        <a:p>
          <a:r>
            <a:rPr lang="en-US" dirty="0"/>
            <a:t>Computer Science</a:t>
          </a:r>
        </a:p>
        <a:p>
          <a:r>
            <a:rPr lang="en-US" dirty="0"/>
            <a:t>CS88</a:t>
          </a:r>
        </a:p>
      </dgm:t>
    </dgm:pt>
    <dgm:pt modelId="{2CCCC13E-9CC7-E540-8F2B-94B9F3056C33}" type="parTrans" cxnId="{167BE841-6DB5-8E4D-9D89-4AC47850DEE2}">
      <dgm:prSet/>
      <dgm:spPr/>
      <dgm:t>
        <a:bodyPr/>
        <a:lstStyle/>
        <a:p>
          <a:endParaRPr lang="en-US"/>
        </a:p>
      </dgm:t>
    </dgm:pt>
    <dgm:pt modelId="{849F66D7-21CD-514B-9155-FE2A28F5005F}" type="sibTrans" cxnId="{167BE841-6DB5-8E4D-9D89-4AC47850DEE2}">
      <dgm:prSet/>
      <dgm:spPr/>
      <dgm:t>
        <a:bodyPr/>
        <a:lstStyle/>
        <a:p>
          <a:endParaRPr lang="en-US"/>
        </a:p>
      </dgm:t>
    </dgm:pt>
    <dgm:pt modelId="{360391BA-DFE0-AE42-8FCA-E024EC12058F}">
      <dgm:prSet phldrT="[Text]"/>
      <dgm:spPr/>
      <dgm:t>
        <a:bodyPr/>
        <a:lstStyle/>
        <a:p>
          <a:r>
            <a:rPr lang="en-US" dirty="0"/>
            <a:t>Sociology, Psychology, Biology, Ethics, History, Econ</a:t>
          </a:r>
        </a:p>
      </dgm:t>
    </dgm:pt>
    <dgm:pt modelId="{07BA0F8A-F059-2C49-83FE-C5555EBBF68A}" type="parTrans" cxnId="{75B70C49-5F5D-B649-9BFA-C2EA43AF8A30}">
      <dgm:prSet/>
      <dgm:spPr/>
      <dgm:t>
        <a:bodyPr/>
        <a:lstStyle/>
        <a:p>
          <a:endParaRPr lang="en-US"/>
        </a:p>
      </dgm:t>
    </dgm:pt>
    <dgm:pt modelId="{349AB3C2-49DC-8D4D-9214-88BA14EF018B}" type="sibTrans" cxnId="{75B70C49-5F5D-B649-9BFA-C2EA43AF8A30}">
      <dgm:prSet/>
      <dgm:spPr/>
      <dgm:t>
        <a:bodyPr/>
        <a:lstStyle/>
        <a:p>
          <a:endParaRPr lang="en-US"/>
        </a:p>
      </dgm:t>
    </dgm:pt>
    <dgm:pt modelId="{F23239E1-F3BC-6B4F-B4AC-E5FFD10032A6}">
      <dgm:prSet phldrT="[Text]"/>
      <dgm:spPr/>
      <dgm:t>
        <a:bodyPr/>
        <a:lstStyle/>
        <a:p>
          <a:r>
            <a:rPr lang="en-US" dirty="0"/>
            <a:t>Statistics, Math</a:t>
          </a:r>
        </a:p>
      </dgm:t>
    </dgm:pt>
    <dgm:pt modelId="{CB9AE14B-59ED-F441-BC15-60C55EF7B9C3}" type="parTrans" cxnId="{A8021030-389F-B14C-A574-4A577256CEEF}">
      <dgm:prSet/>
      <dgm:spPr/>
      <dgm:t>
        <a:bodyPr/>
        <a:lstStyle/>
        <a:p>
          <a:endParaRPr lang="en-US"/>
        </a:p>
      </dgm:t>
    </dgm:pt>
    <dgm:pt modelId="{EE634E6B-7DBD-EF48-A9BF-1164B951F6DA}" type="sibTrans" cxnId="{A8021030-389F-B14C-A574-4A577256CEEF}">
      <dgm:prSet/>
      <dgm:spPr/>
      <dgm:t>
        <a:bodyPr/>
        <a:lstStyle/>
        <a:p>
          <a:endParaRPr lang="en-US"/>
        </a:p>
      </dgm:t>
    </dgm:pt>
    <dgm:pt modelId="{DF0B5276-AC46-C244-A886-D8155155C372}" type="pres">
      <dgm:prSet presAssocID="{67780323-400F-F049-9377-5574E2D7F832}" presName="compositeShape" presStyleCnt="0">
        <dgm:presLayoutVars>
          <dgm:chMax val="7"/>
          <dgm:dir/>
          <dgm:resizeHandles val="exact"/>
        </dgm:presLayoutVars>
      </dgm:prSet>
      <dgm:spPr/>
    </dgm:pt>
    <dgm:pt modelId="{7EF2E3EC-9A58-9042-9F3D-5249D56FAABC}" type="pres">
      <dgm:prSet presAssocID="{02F8D073-0F83-254F-8D8A-A24CBD679EC2}" presName="circ1" presStyleLbl="vennNode1" presStyleIdx="0" presStyleCnt="3"/>
      <dgm:spPr/>
    </dgm:pt>
    <dgm:pt modelId="{1F105038-9DED-8647-9C54-5FD543BD45E7}" type="pres">
      <dgm:prSet presAssocID="{02F8D073-0F83-254F-8D8A-A24CBD679EC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D4DFBB-32C8-6641-A121-631FFE097F15}" type="pres">
      <dgm:prSet presAssocID="{360391BA-DFE0-AE42-8FCA-E024EC12058F}" presName="circ2" presStyleLbl="vennNode1" presStyleIdx="1" presStyleCnt="3"/>
      <dgm:spPr/>
    </dgm:pt>
    <dgm:pt modelId="{D055CA7A-5CAE-2046-99E2-2ED7921E57F6}" type="pres">
      <dgm:prSet presAssocID="{360391BA-DFE0-AE42-8FCA-E024EC12058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5264498-CE68-C441-A90E-639D0EDBE8E4}" type="pres">
      <dgm:prSet presAssocID="{F23239E1-F3BC-6B4F-B4AC-E5FFD10032A6}" presName="circ3" presStyleLbl="vennNode1" presStyleIdx="2" presStyleCnt="3"/>
      <dgm:spPr/>
    </dgm:pt>
    <dgm:pt modelId="{8F768ACA-2D2C-644C-8BFA-4C5AEB518FB9}" type="pres">
      <dgm:prSet presAssocID="{F23239E1-F3BC-6B4F-B4AC-E5FFD10032A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8021030-389F-B14C-A574-4A577256CEEF}" srcId="{67780323-400F-F049-9377-5574E2D7F832}" destId="{F23239E1-F3BC-6B4F-B4AC-E5FFD10032A6}" srcOrd="2" destOrd="0" parTransId="{CB9AE14B-59ED-F441-BC15-60C55EF7B9C3}" sibTransId="{EE634E6B-7DBD-EF48-A9BF-1164B951F6DA}"/>
    <dgm:cxn modelId="{8702E340-D657-7446-B2DE-DBA1E8EEFEC2}" type="presOf" srcId="{360391BA-DFE0-AE42-8FCA-E024EC12058F}" destId="{F0D4DFBB-32C8-6641-A121-631FFE097F15}" srcOrd="0" destOrd="0" presId="urn:microsoft.com/office/officeart/2005/8/layout/venn1"/>
    <dgm:cxn modelId="{167BE841-6DB5-8E4D-9D89-4AC47850DEE2}" srcId="{67780323-400F-F049-9377-5574E2D7F832}" destId="{02F8D073-0F83-254F-8D8A-A24CBD679EC2}" srcOrd="0" destOrd="0" parTransId="{2CCCC13E-9CC7-E540-8F2B-94B9F3056C33}" sibTransId="{849F66D7-21CD-514B-9155-FE2A28F5005F}"/>
    <dgm:cxn modelId="{75B70C49-5F5D-B649-9BFA-C2EA43AF8A30}" srcId="{67780323-400F-F049-9377-5574E2D7F832}" destId="{360391BA-DFE0-AE42-8FCA-E024EC12058F}" srcOrd="1" destOrd="0" parTransId="{07BA0F8A-F059-2C49-83FE-C5555EBBF68A}" sibTransId="{349AB3C2-49DC-8D4D-9214-88BA14EF018B}"/>
    <dgm:cxn modelId="{53A43B4E-E53C-B646-A0A7-69B66226D4BF}" type="presOf" srcId="{360391BA-DFE0-AE42-8FCA-E024EC12058F}" destId="{D055CA7A-5CAE-2046-99E2-2ED7921E57F6}" srcOrd="1" destOrd="0" presId="urn:microsoft.com/office/officeart/2005/8/layout/venn1"/>
    <dgm:cxn modelId="{9273CF51-4670-6249-AABC-C1524B2B84A8}" type="presOf" srcId="{F23239E1-F3BC-6B4F-B4AC-E5FFD10032A6}" destId="{8F768ACA-2D2C-644C-8BFA-4C5AEB518FB9}" srcOrd="1" destOrd="0" presId="urn:microsoft.com/office/officeart/2005/8/layout/venn1"/>
    <dgm:cxn modelId="{51CE6B6C-C27B-B54B-8611-788638860EC8}" type="presOf" srcId="{F23239E1-F3BC-6B4F-B4AC-E5FFD10032A6}" destId="{25264498-CE68-C441-A90E-639D0EDBE8E4}" srcOrd="0" destOrd="0" presId="urn:microsoft.com/office/officeart/2005/8/layout/venn1"/>
    <dgm:cxn modelId="{AFCB0780-8D18-9546-91E1-1AD0D830730C}" type="presOf" srcId="{67780323-400F-F049-9377-5574E2D7F832}" destId="{DF0B5276-AC46-C244-A886-D8155155C372}" srcOrd="0" destOrd="0" presId="urn:microsoft.com/office/officeart/2005/8/layout/venn1"/>
    <dgm:cxn modelId="{93752FB1-8255-6246-AA8E-53F47742EFAE}" type="presOf" srcId="{02F8D073-0F83-254F-8D8A-A24CBD679EC2}" destId="{7EF2E3EC-9A58-9042-9F3D-5249D56FAABC}" srcOrd="0" destOrd="0" presId="urn:microsoft.com/office/officeart/2005/8/layout/venn1"/>
    <dgm:cxn modelId="{DDE14ECD-A3BE-C648-A21D-814A348C9CA0}" type="presOf" srcId="{02F8D073-0F83-254F-8D8A-A24CBD679EC2}" destId="{1F105038-9DED-8647-9C54-5FD543BD45E7}" srcOrd="1" destOrd="0" presId="urn:microsoft.com/office/officeart/2005/8/layout/venn1"/>
    <dgm:cxn modelId="{AD2A77BC-98D2-774B-91C6-9A940101F6B7}" type="presParOf" srcId="{DF0B5276-AC46-C244-A886-D8155155C372}" destId="{7EF2E3EC-9A58-9042-9F3D-5249D56FAABC}" srcOrd="0" destOrd="0" presId="urn:microsoft.com/office/officeart/2005/8/layout/venn1"/>
    <dgm:cxn modelId="{AF5803DE-B70F-CB44-B260-E81A27FBB4CA}" type="presParOf" srcId="{DF0B5276-AC46-C244-A886-D8155155C372}" destId="{1F105038-9DED-8647-9C54-5FD543BD45E7}" srcOrd="1" destOrd="0" presId="urn:microsoft.com/office/officeart/2005/8/layout/venn1"/>
    <dgm:cxn modelId="{B915B95C-F119-C447-A524-CC232ACA615B}" type="presParOf" srcId="{DF0B5276-AC46-C244-A886-D8155155C372}" destId="{F0D4DFBB-32C8-6641-A121-631FFE097F15}" srcOrd="2" destOrd="0" presId="urn:microsoft.com/office/officeart/2005/8/layout/venn1"/>
    <dgm:cxn modelId="{1C3B7EA2-F74E-7D49-844C-D2E07DD3090F}" type="presParOf" srcId="{DF0B5276-AC46-C244-A886-D8155155C372}" destId="{D055CA7A-5CAE-2046-99E2-2ED7921E57F6}" srcOrd="3" destOrd="0" presId="urn:microsoft.com/office/officeart/2005/8/layout/venn1"/>
    <dgm:cxn modelId="{56186AAA-969D-BF44-850E-779623548548}" type="presParOf" srcId="{DF0B5276-AC46-C244-A886-D8155155C372}" destId="{25264498-CE68-C441-A90E-639D0EDBE8E4}" srcOrd="4" destOrd="0" presId="urn:microsoft.com/office/officeart/2005/8/layout/venn1"/>
    <dgm:cxn modelId="{585B7C41-2A97-AB46-8321-0B4E3C51C18D}" type="presParOf" srcId="{DF0B5276-AC46-C244-A886-D8155155C372}" destId="{8F768ACA-2D2C-644C-8BFA-4C5AEB518FB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2E3EC-9A58-9042-9F3D-5249D56FAABC}">
      <dsp:nvSpPr>
        <dsp:cNvPr id="0" name=""/>
        <dsp:cNvSpPr/>
      </dsp:nvSpPr>
      <dsp:spPr>
        <a:xfrm>
          <a:off x="3985260" y="65722"/>
          <a:ext cx="3154680" cy="315468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Computer Science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CS88</a:t>
          </a:r>
        </a:p>
      </dsp:txBody>
      <dsp:txXfrm>
        <a:off x="4405884" y="617791"/>
        <a:ext cx="2313432" cy="1419606"/>
      </dsp:txXfrm>
    </dsp:sp>
    <dsp:sp modelId="{F0D4DFBB-32C8-6641-A121-631FFE097F15}">
      <dsp:nvSpPr>
        <dsp:cNvPr id="0" name=""/>
        <dsp:cNvSpPr/>
      </dsp:nvSpPr>
      <dsp:spPr>
        <a:xfrm>
          <a:off x="5123573" y="2037397"/>
          <a:ext cx="3154680" cy="3154680"/>
        </a:xfrm>
        <a:prstGeom prst="ellipse">
          <a:avLst/>
        </a:prstGeom>
        <a:solidFill>
          <a:schemeClr val="accent5">
            <a:alpha val="50000"/>
            <a:hueOff val="-3160772"/>
            <a:satOff val="29087"/>
            <a:lumOff val="-103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Sociology, Psychology, Biology, Ethics, History, Econ</a:t>
          </a:r>
        </a:p>
      </dsp:txBody>
      <dsp:txXfrm>
        <a:off x="6088380" y="2852356"/>
        <a:ext cx="1892808" cy="1735074"/>
      </dsp:txXfrm>
    </dsp:sp>
    <dsp:sp modelId="{25264498-CE68-C441-A90E-639D0EDBE8E4}">
      <dsp:nvSpPr>
        <dsp:cNvPr id="0" name=""/>
        <dsp:cNvSpPr/>
      </dsp:nvSpPr>
      <dsp:spPr>
        <a:xfrm>
          <a:off x="2846946" y="2037397"/>
          <a:ext cx="3154680" cy="3154680"/>
        </a:xfrm>
        <a:prstGeom prst="ellipse">
          <a:avLst/>
        </a:prstGeom>
        <a:solidFill>
          <a:schemeClr val="accent5">
            <a:alpha val="50000"/>
            <a:hueOff val="-6321543"/>
            <a:satOff val="58173"/>
            <a:lumOff val="-2078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Statistics, Math</a:t>
          </a:r>
        </a:p>
      </dsp:txBody>
      <dsp:txXfrm>
        <a:off x="3144012" y="2852356"/>
        <a:ext cx="1892808" cy="1735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A87AB6FA-5A94-6447-9603-02FC736B3466}" type="datetime1">
              <a:rPr lang="en-US" i="0" smtClean="0">
                <a:latin typeface="Open Sans" panose="020B0606030504020204" pitchFamily="34" charset="0"/>
              </a:rPr>
              <a:t>1/17/24</a:t>
            </a:fld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r>
              <a:rPr lang="en-US" i="0">
                <a:latin typeface="Open Sans" panose="020B0606030504020204" pitchFamily="34" charset="0"/>
              </a:rPr>
              <a:t>Michael Ball | UC Berkeley | C88C</a:t>
            </a:r>
            <a:endParaRPr lang="en-US" i="0" dirty="0">
              <a:latin typeface="Open Sans" panose="020B0606030504020204" pitchFamily="34" charset="0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 i="0">
                <a:latin typeface="Open Sans" panose="020B0606030504020204" pitchFamily="34" charset="0"/>
              </a:rPr>
              <a:pPr>
                <a:defRPr/>
              </a:pPr>
              <a:t>‹#›</a:t>
            </a:fld>
            <a:endParaRPr lang="en-US" i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fld id="{9D850998-3DB6-6049-AC19-0766128B0652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b="0" i="0">
                <a:latin typeface="FreightMicro Pro Book" panose="02000603020000020004" pitchFamily="2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0823" y="8761413"/>
            <a:ext cx="756056" cy="25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 b="0" i="0" dirty="0">
                <a:latin typeface="Open Sans" panose="020B0606030504020204" pitchFamily="34" charset="0"/>
              </a:rPr>
              <a:t>Page </a:t>
            </a:r>
            <a:fld id="{C7046C59-8902-C545-AA0A-0F8828FEF2D6}" type="slidenum">
              <a:rPr lang="en-US" sz="1200" b="0" i="0">
                <a:latin typeface="Open Sans" panose="020B0606030504020204" pitchFamily="34" charset="0"/>
              </a:rPr>
              <a:pPr algn="ctr" defTabSz="876300">
                <a:lnSpc>
                  <a:spcPct val="90000"/>
                </a:lnSpc>
              </a:pPr>
              <a:t>‹#›</a:t>
            </a:fld>
            <a:endParaRPr lang="en-US" sz="1200" b="0" i="0" dirty="0">
              <a:latin typeface="Open Sans" panose="020B0606030504020204" pitchFamily="34" charset="0"/>
            </a:endParaRPr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Body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b="0" i="0" kern="1200">
        <a:solidFill>
          <a:schemeClr val="tx1"/>
        </a:solidFill>
        <a:latin typeface="Open Sans" panose="020B0606030504020204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7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Policies:</a:t>
            </a:r>
          </a:p>
          <a:p>
            <a:r>
              <a:rPr lang="en-US" dirty="0"/>
              <a:t>    - Learning: The purpose of this course is to learn something you don't</a:t>
            </a:r>
          </a:p>
          <a:p>
            <a:r>
              <a:rPr lang="en-US" dirty="0"/>
              <a:t>      already know.</a:t>
            </a:r>
          </a:p>
          <a:p>
            <a:endParaRPr lang="en-US" dirty="0"/>
          </a:p>
          <a:p>
            <a:r>
              <a:rPr lang="en-US" dirty="0"/>
              <a:t>              You should never feel bad for not understanding something yet.</a:t>
            </a:r>
          </a:p>
          <a:p>
            <a:r>
              <a:rPr lang="en-US" dirty="0"/>
              <a:t>              I won't tolerate disrespectful or condescending comments.</a:t>
            </a:r>
          </a:p>
          <a:p>
            <a:r>
              <a:rPr lang="en-US" dirty="0"/>
              <a:t>              If someone doesn't understand something, help them out.</a:t>
            </a:r>
          </a:p>
          <a:p>
            <a:endParaRPr lang="en-US" dirty="0"/>
          </a:p>
          <a:p>
            <a:r>
              <a:rPr lang="en-US" dirty="0"/>
              <a:t>    - Community: You're encouraged to help each other;</a:t>
            </a:r>
          </a:p>
          <a:p>
            <a:endParaRPr lang="en-US" dirty="0"/>
          </a:p>
          <a:p>
            <a:r>
              <a:rPr lang="en-US" dirty="0"/>
              <a:t>               One of the most important things you can learn in college is how to explain</a:t>
            </a:r>
          </a:p>
          <a:p>
            <a:endParaRPr lang="en-US" dirty="0"/>
          </a:p>
          <a:p>
            <a:r>
              <a:rPr lang="en-US" dirty="0"/>
              <a:t>    - Course Staff: We are here to help you succeed, not to judge you.</a:t>
            </a:r>
          </a:p>
          <a:p>
            <a:endParaRPr lang="en-US" dirty="0"/>
          </a:p>
          <a:p>
            <a:r>
              <a:rPr lang="en-US" dirty="0"/>
              <a:t>                  We know that you're talented b/c you're at Berkeley</a:t>
            </a:r>
          </a:p>
          <a:p>
            <a:r>
              <a:rPr lang="en-US" dirty="0"/>
              <a:t>                  We know that you're able to work hard, and we're here to make</a:t>
            </a:r>
          </a:p>
          <a:p>
            <a:r>
              <a:rPr lang="en-US" dirty="0"/>
              <a:t>                  sure that working hard leads to the results you want.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A480A-A5CD-3B1F-2D32-D3158C5105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3D850EB-C8EA-CE48-8A32-1A4FA587B64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A955-8CBA-A0DE-9BEE-9E4D81A6B6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1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C2457-C7E3-8BA1-B87C-AEB83811C3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FF47F79-531B-7149-9999-5A344759D19A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909CA-1DFD-CBE0-F926-39CDF07E2F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92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97AC7-7BB9-5331-1F96-68C5066833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DEBA280-F681-4E4A-BF3E-2EC26BE469D5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C07B4-9963-7CC0-46D3-6D6C6D91B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AA801-0484-ED7F-D4C5-F7995D4F3A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287A01B-451B-3F4B-8B37-C6EB4AE25AE3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80F20-5F3B-9C99-5684-1CEDE99246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7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7807C-44BF-8A08-8414-A7C91CF1FD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8B3561F-FB92-A640-8E84-E39C76BDF5C0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129CD-E824-D4B9-796C-970CA6C402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6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EB6ED-91C4-7FF3-E050-9849248BE7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9437CFD-0BD8-0341-B6B9-EB25E68DBEF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BDE4D-FF2A-6FEA-7798-430062B04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85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88B86-A448-D4D3-5852-635E94A1DFC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0E97A5-74A7-844F-9B47-B9EE98E309D3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00063-0D62-1E9E-2AE9-74C383BEA4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17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340C4-7483-4589-B3EF-8F4F6F4479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1E5EC45-EA3D-C341-8429-96EBCACD73DD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89B3-4B38-8064-54E7-4E1967ED9A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47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35DE-9FC5-AB1E-BDBC-0030EA2E83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AF3078C0-C0D9-144B-87DC-F0881D62B637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6D57-E18E-704B-0A41-5D98EEAA3B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3DCCC-62E5-CDB2-5E26-2A640358ED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28FBB6C-5903-5244-9130-D0CBD69D5FA0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6EF39-8387-1620-40D8-4D3D1CD51C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87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340C4-7483-4589-B3EF-8F4F6F4479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1E5EC45-EA3D-C341-8429-96EBCACD73DD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B89B3-4B38-8064-54E7-4E1967ED9A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97989-5966-5AAA-A69D-92E8A37B01C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7C527D7-3E4E-7448-B572-7C10FC95009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AD37D-8608-3863-6868-1B43C0A5BC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15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3A92-7091-E2A1-8580-8E140247DE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C5D6A0C-AC0C-774E-A5D3-A155C6C0E05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D2D38-4F54-767E-6F8C-67A6073ED8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AD6A7-E91D-5D5C-C58A-CB9F5D587C9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8A70ECE-9C61-2446-B314-B796ADE72D8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CADEA-BDFF-2C9F-26C5-480744F696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02D1C-04EA-F1C7-6BB0-BB579A0851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2E66AF1-355F-B94B-98F7-E5AB2C58059C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04537-37CC-68C1-ECBC-EF13971752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9CEC3-C4BE-A419-A7CF-0CC5BF822FA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C4E6B29-8B38-7243-8A59-A9174F1C87F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29B17-4900-BBE2-AE2C-66E8593E72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C8114-C432-66A7-C564-731984AE66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96E7F2B-2BA5-004F-BD6D-8A250928E1B7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D0CF5-E2AF-7A5E-5A59-91E7C05D99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E4A8E-A042-2681-9780-013B8A792F6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9B5DAE7-F530-DF4A-ACB9-62589A13DAF3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91F8E-DC58-C607-2CF8-64A6E2AB4A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0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088B-0FAC-A602-EB41-478312D455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F91807A-4EA3-B74B-A21E-26F6550D424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C2108-8156-C1AC-DD24-4525832510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2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B8037-A900-9771-803D-18BAD66E7C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CB93BFE-94B4-BE42-A7EF-A80C35D9982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7B3D3-4798-BAD0-DAD7-863A4693D3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D64A0-71AB-F1D1-D7BB-1A51FF83C7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6D11B95-5D2F-574A-A2B5-74D7462A3549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A6C87-7B12-CA1E-6DC6-6B6591A098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8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00658-6A3D-B061-511B-302A81210D8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57E17A-78D9-BD40-9592-9645F6E0547B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8E68A-3162-7B64-939B-6D9E76BF38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4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C1EAF-8049-5ECF-C912-4013556725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1FCE2A-EAEA-2947-B163-326F2C069A0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F3C85-D2CB-0F57-1A73-986473CF91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1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19BC-7AD5-84ED-4DFA-129920BC2F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ED415FF-2B98-FB49-8320-6202C374287C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22BB3-A35B-B97E-7C28-59FDCE4C44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4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  <a:p>
            <a:endParaRPr lang="en-US" dirty="0"/>
          </a:p>
          <a:p>
            <a:r>
              <a:rPr lang="en-US" dirty="0"/>
              <a:t>C8</a:t>
            </a:r>
          </a:p>
          <a:p>
            <a:r>
              <a:rPr lang="en-US" dirty="0"/>
              <a:t>C8 + CS 88</a:t>
            </a:r>
          </a:p>
          <a:p>
            <a:r>
              <a:rPr lang="en-US" dirty="0"/>
              <a:t>C8 + CS88 + CS61B</a:t>
            </a:r>
          </a:p>
          <a:p>
            <a:r>
              <a:rPr lang="en-US" dirty="0"/>
              <a:t>CS minor</a:t>
            </a:r>
          </a:p>
          <a:p>
            <a:r>
              <a:rPr lang="en-US" dirty="0"/>
              <a:t>CS</a:t>
            </a:r>
            <a:r>
              <a:rPr lang="en-US" baseline="0" dirty="0"/>
              <a:t> Major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AC34C-9289-FF7F-237C-212F43DC34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06677CE-4403-2949-8920-CCB54CE15EDB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4928C-F91A-7F3F-73FA-98B7B965D0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Michael Ball | UC Berkeley | C88C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9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-nc/4.0/" TargetMode="External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hyperlink" Target="https://creativecommons.org/licenses/by-nc-sa/4.0/" TargetMode="External"/><Relationship Id="rId9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953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485899" y="2666743"/>
            <a:ext cx="9220199" cy="1470025"/>
          </a:xfrm>
          <a:noFill/>
        </p:spPr>
        <p:txBody>
          <a:bodyPr>
            <a:normAutofit/>
          </a:bodyPr>
          <a:lstStyle>
            <a:lvl1pPr algn="ctr">
              <a:defRPr sz="4000" b="0" i="0" baseline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33" y="228600"/>
            <a:ext cx="887906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600" b="0" i="0" kern="0" baseline="0" dirty="0">
                <a:solidFill>
                  <a:schemeClr val="accent1"/>
                </a:solidFill>
                <a:latin typeface="FreightMicro Pro Medium" panose="02000603020000020004" pitchFamily="2" charset="0"/>
                <a:ea typeface="Source Code Pro" panose="020B0309030403020204" pitchFamily="34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2700" y="5140838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4514348" y="6438415"/>
            <a:ext cx="31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© CC BY-NC-SA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AEA3ED9-9814-3FE2-0E16-CD2EB84D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5513" y="6400800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52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0"/>
            <a:ext cx="5562600" cy="25527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0"/>
            <a:ext cx="5562600" cy="25527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6938F86-826A-FF91-581B-71B0B55317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5121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2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0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  <a:endParaRPr lang="en-US" dirty="0">
              <a:latin typeface="FreightMicro Pro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30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600" b="0" i="0" baseline="0">
                <a:solidFill>
                  <a:schemeClr val="bg2"/>
                </a:solidFill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Medium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000" b="0" i="0" kern="0" baseline="0" dirty="0">
                <a:solidFill>
                  <a:schemeClr val="bg2"/>
                </a:solidFill>
                <a:latin typeface="FreightMicro Pro Medium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0"/>
            <a:ext cx="2006600" cy="800100"/>
          </a:xfrm>
          <a:prstGeom prst="rect">
            <a:avLst/>
          </a:prstGeom>
        </p:spPr>
      </p:pic>
      <p:pic>
        <p:nvPicPr>
          <p:cNvPr id="1026" name="Picture 2" descr="Document licensed as Creative Commons BY-NC">
            <a:hlinkClick r:id="rId4"/>
            <a:extLst>
              <a:ext uri="{FF2B5EF4-FFF2-40B4-BE49-F238E27FC236}">
                <a16:creationId xmlns:a16="http://schemas.microsoft.com/office/drawing/2014/main" id="{C33F6642-DC28-2DA0-2930-B272BA404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7"/>
            <a:extLst>
              <a:ext uri="{FF2B5EF4-FFF2-40B4-BE49-F238E27FC236}">
                <a16:creationId xmlns:a16="http://schemas.microsoft.com/office/drawing/2014/main" id="{4B0CCE8B-F12A-40BA-A37C-B755DFC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D9BDE65-7D61-ADD9-91B9-BE29BD6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1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51A3D-0B4C-316F-211A-4002D988F0A5}"/>
              </a:ext>
            </a:extLst>
          </p:cNvPr>
          <p:cNvSpPr txBox="1"/>
          <p:nvPr userDrawn="1"/>
        </p:nvSpPr>
        <p:spPr>
          <a:xfrm>
            <a:off x="4493510" y="6408598"/>
            <a:ext cx="320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2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© CC BY-NC-SA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AFBC01-0C05-1A0E-B271-D039AECF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3479" y="6408597"/>
            <a:ext cx="274321" cy="27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4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3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83591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2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6ACFA7E-BCCD-8784-7C86-951709187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0629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439400" cy="2514600"/>
          </a:xfrm>
        </p:spPr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4394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DCDD048-4FC1-1698-030B-FC68A842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4630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4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4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66731AB0-6962-88CB-8C5F-0F59DBDBF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135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0074839-F741-6DAD-45D1-151FAD980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8875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12B219D-77EB-09D1-52D5-5E0E6BB0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314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0865E-9854-D69A-C4D7-15956E558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1762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125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4009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09" r:id="rId11"/>
    <p:sldLayoutId id="2147484008" r:id="rId12"/>
    <p:sldLayoutId id="2147483998" r:id="rId13"/>
    <p:sldLayoutId id="2147484005" r:id="rId14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Medium" panose="02000603020000020004" pitchFamily="2" charset="0"/>
          <a:ea typeface="ＭＳ Ｐゴシック" charset="-128"/>
          <a:cs typeface="FreightMicro Pro Medium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6pPr>
      <a:lvl7pPr marL="385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7pPr>
      <a:lvl8pPr marL="57864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8pPr>
      <a:lvl9pPr marL="771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9pPr>
    </p:titleStyle>
    <p:bodyStyle>
      <a:lvl1pPr marL="120551" indent="-12055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22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204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75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3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56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37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618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500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81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c88c.org/qa1" TargetMode="External"/><Relationship Id="rId2" Type="http://schemas.openxmlformats.org/officeDocument/2006/relationships/hyperlink" Target="https://c88c.org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singprograms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88c.org/extension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chaelball.co/" TargetMode="External"/><Relationship Id="rId2" Type="http://schemas.openxmlformats.org/officeDocument/2006/relationships/hyperlink" Target="mailto:ball@Berkeley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business/2024/jan/10/ai-driven-misinformation-biggest-short-term-threat-to-global-econom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</a:t>
            </a:r>
            <a:br>
              <a:rPr lang="en-US" dirty="0"/>
            </a:br>
            <a:r>
              <a:rPr lang="en-US" dirty="0"/>
              <a:t>Welcome to CS88!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133600"/>
            <a:ext cx="8458200" cy="1470025"/>
          </a:xfrm>
        </p:spPr>
        <p:txBody>
          <a:bodyPr/>
          <a:lstStyle/>
          <a:p>
            <a:r>
              <a:rPr lang="en-US" dirty="0"/>
              <a:t>Computer Science and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4C6B8-DFD5-DB2D-ACC9-1E86ED38B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3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3E1A33AC-3BBE-2C40-928F-46673D8C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B84A12-0A8A-B32E-4BA6-FC9F201B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72F4E10-CE75-1D44-A437-F75B7E7B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05165"/>
            <a:ext cx="12192000" cy="28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A2E7A-1CF9-4245-BBF9-27344EE31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Science, Some Ideas…Definitely Not Exhaustive!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BE072-6B60-7345-A9C3-F6D5F37E4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52" y="1066800"/>
            <a:ext cx="10903096" cy="5257800"/>
          </a:xfrm>
        </p:spPr>
      </p:pic>
    </p:spTree>
    <p:extLst>
      <p:ext uri="{BB962C8B-B14F-4D97-AF65-F5344CB8AC3E}">
        <p14:creationId xmlns:p14="http://schemas.microsoft.com/office/powerpoint/2010/main" val="11742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563D-9B5C-E445-A04B-F52FC472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Computer Science &amp; Data Science (One View)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6BEA1A-3222-2545-99F1-6F8BE2CE6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727156"/>
              </p:ext>
            </p:extLst>
          </p:nvPr>
        </p:nvGraphicFramePr>
        <p:xfrm>
          <a:off x="533400" y="1066800"/>
          <a:ext cx="11125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B65F80-1C1C-154D-95DE-FEF7C8477DCE}"/>
              </a:ext>
            </a:extLst>
          </p:cNvPr>
          <p:cNvCxnSpPr>
            <a:cxnSpLocks/>
          </p:cNvCxnSpPr>
          <p:nvPr/>
        </p:nvCxnSpPr>
        <p:spPr bwMode="auto">
          <a:xfrm>
            <a:off x="1556836" y="2555250"/>
            <a:ext cx="3505200" cy="14478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A02BEA-2565-344B-91D1-64E8444A783C}"/>
              </a:ext>
            </a:extLst>
          </p:cNvPr>
          <p:cNvSpPr txBox="1"/>
          <p:nvPr/>
        </p:nvSpPr>
        <p:spPr>
          <a:xfrm>
            <a:off x="685800" y="209384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348495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8 – Foundations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Computational Thinking + Inferential Thinking in the context of working with real world data</a:t>
            </a:r>
          </a:p>
          <a:p>
            <a:r>
              <a:rPr lang="en-US" dirty="0"/>
              <a:t>Introduce you to several computational concepts in a simple data-centered setting</a:t>
            </a:r>
          </a:p>
          <a:p>
            <a:pPr lvl="1"/>
            <a:r>
              <a:rPr lang="en-US" dirty="0"/>
              <a:t>Authoring computational documents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 A LOT of statistics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012314"/>
            <a:ext cx="4241800" cy="24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0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>
            <a:normAutofit/>
          </a:bodyPr>
          <a:lstStyle/>
          <a:p>
            <a:r>
              <a:rPr lang="en-US" dirty="0"/>
              <a:t>CS88 – Computational Structures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Deeper understanding of the computing concepts introduced in DATA8</a:t>
            </a:r>
          </a:p>
          <a:p>
            <a:pPr lvl="1"/>
            <a:r>
              <a:rPr lang="en-US" sz="2400" dirty="0"/>
              <a:t>Hands-on experience =&gt; Foundational Concept</a:t>
            </a:r>
          </a:p>
          <a:p>
            <a:pPr lvl="1"/>
            <a:r>
              <a:rPr lang="en-US" sz="2400" dirty="0"/>
              <a:t>How would you create what you use in DATA 8?</a:t>
            </a:r>
          </a:p>
          <a:p>
            <a:r>
              <a:rPr lang="en-US" sz="2400" dirty="0"/>
              <a:t>Extend your understanding of the structure of computation</a:t>
            </a:r>
          </a:p>
          <a:p>
            <a:pPr lvl="1"/>
            <a:r>
              <a:rPr lang="en-US" sz="2400" dirty="0"/>
              <a:t>What is involved in interpreting the code you write?</a:t>
            </a:r>
          </a:p>
          <a:p>
            <a:pPr lvl="1"/>
            <a:r>
              <a:rPr lang="en-US" sz="2400" dirty="0"/>
              <a:t>Deeper CS Concepts: Recursion, Objects, Classes,  Higher-order Functions, Declarative programming, …</a:t>
            </a:r>
          </a:p>
          <a:p>
            <a:pPr lvl="1"/>
            <a:r>
              <a:rPr lang="en-US" sz="2400" dirty="0"/>
              <a:t>Managing complexity in creating larger software systems through composition</a:t>
            </a:r>
          </a:p>
          <a:p>
            <a:r>
              <a:rPr lang="en-US" sz="2400" dirty="0"/>
              <a:t>Create complete (and fun) applications</a:t>
            </a:r>
          </a:p>
          <a:p>
            <a:r>
              <a:rPr lang="en-US" sz="2400" dirty="0"/>
              <a:t>In a data-centric approach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3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How does C88C relate to CS61A?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14600" y="44196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14600" y="12954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0" y="4618166"/>
            <a:ext cx="22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CS Concepts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and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Techniques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1600200"/>
            <a:ext cx="168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Interpretation</a:t>
            </a:r>
          </a:p>
          <a:p>
            <a:r>
              <a:rPr lang="en-US" dirty="0">
                <a:latin typeface="Open Sans" panose="020B0606030504020204" pitchFamily="34" charset="0"/>
              </a:rPr>
              <a:t>(Scheme </a:t>
            </a:r>
            <a:r>
              <a:rPr lang="en-US" dirty="0" err="1">
                <a:latin typeface="Open Sans" panose="020B0606030504020204" pitchFamily="34" charset="0"/>
              </a:rPr>
              <a:t>Proj</a:t>
            </a:r>
            <a:r>
              <a:rPr lang="en-US" dirty="0">
                <a:latin typeface="Open Sans" panose="020B0606030504020204" pitchFamily="34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4201" y="55626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CS61A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181600" y="4419600"/>
            <a:ext cx="2133600" cy="52173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81600" y="14478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15131" y="4507468"/>
            <a:ext cx="22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57800" y="281940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Statistics Concepts in a Computational Approach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1" y="160020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Thinking w/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35182" y="5562600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DATA8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6962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724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CS Concepts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and 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Techniques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2001" y="556260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DS/CS C88C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848600" y="1981200"/>
            <a:ext cx="18288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92440" y="2020669"/>
            <a:ext cx="188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Working w/ Data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2133600" y="1295400"/>
            <a:ext cx="0" cy="419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1717609" y="3066222"/>
            <a:ext cx="744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Units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4A91A-B195-EF47-6CE3-53D53B31D455}"/>
              </a:ext>
            </a:extLst>
          </p:cNvPr>
          <p:cNvSpPr/>
          <p:nvPr/>
        </p:nvSpPr>
        <p:spPr bwMode="auto">
          <a:xfrm>
            <a:off x="7690844" y="4423698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B8E828-6136-3CE9-F531-6E5216904AE2}"/>
              </a:ext>
            </a:extLst>
          </p:cNvPr>
          <p:cNvSpPr txBox="1"/>
          <p:nvPr/>
        </p:nvSpPr>
        <p:spPr>
          <a:xfrm>
            <a:off x="2466863" y="4656644"/>
            <a:ext cx="22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Intro Programming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 &amp; Tools</a:t>
            </a:r>
          </a:p>
        </p:txBody>
      </p:sp>
    </p:spTree>
    <p:extLst>
      <p:ext uri="{BB962C8B-B14F-4D97-AF65-F5344CB8AC3E}">
        <p14:creationId xmlns:p14="http://schemas.microsoft.com/office/powerpoint/2010/main" val="4056538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AD4F-0B33-76AE-AC62-D6E9E6FB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students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474104D-F210-DCD6-9F03-CE310810D715}"/>
              </a:ext>
            </a:extLst>
          </p:cNvPr>
          <p:cNvSpPr txBox="1"/>
          <p:nvPr/>
        </p:nvSpPr>
        <p:spPr>
          <a:xfrm>
            <a:off x="3124200" y="5003576"/>
            <a:ext cx="3070542" cy="482824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spcBef>
                <a:spcPts val="885"/>
              </a:spcBef>
            </a:pPr>
            <a:r>
              <a:rPr lang="en-US" sz="2400"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sz="2400" dirty="0">
                <a:latin typeface="Open Sans" panose="020B0606030504020204" pitchFamily="34" charset="0"/>
                <a:cs typeface="Open Sans" panose="020B0606030504020204" pitchFamily="34" charset="0"/>
              </a:rPr>
              <a:t>61</a:t>
            </a:r>
            <a:r>
              <a:rPr lang="en-US" sz="2400" dirty="0">
                <a:latin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sz="2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D19A45A-0DA4-70AC-DF6C-52363DACEB73}"/>
              </a:ext>
            </a:extLst>
          </p:cNvPr>
          <p:cNvSpPr txBox="1"/>
          <p:nvPr/>
        </p:nvSpPr>
        <p:spPr>
          <a:xfrm>
            <a:off x="6474462" y="2867430"/>
            <a:ext cx="25933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lang="en-US" spc="-7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minor &amp; DS Major </a:t>
            </a:r>
            <a:endParaRPr lang="en-US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0FCF6469-9320-4618-9682-B9F1305B7B0F}"/>
              </a:ext>
            </a:extLst>
          </p:cNvPr>
          <p:cNvSpPr txBox="1"/>
          <p:nvPr/>
        </p:nvSpPr>
        <p:spPr>
          <a:xfrm>
            <a:off x="6854033" y="4243170"/>
            <a:ext cx="3462019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CS</a:t>
            </a:r>
            <a:r>
              <a:rPr spc="-7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major</a:t>
            </a: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12700">
              <a:spcBef>
                <a:spcPts val="100"/>
              </a:spcBef>
            </a:pPr>
            <a:r>
              <a:rPr lang="en-US" spc="-5" dirty="0">
                <a:latin typeface="Open Sans" panose="020B0606030504020204" pitchFamily="34" charset="0"/>
                <a:cs typeface="Open Sans" panose="020B0606030504020204" pitchFamily="34" charset="0"/>
              </a:rPr>
              <a:t>CS47A path is not recommended, but there if you change your mind.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E985358B-8BA0-B49C-1897-B58C772EB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52117"/>
              </p:ext>
            </p:extLst>
          </p:nvPr>
        </p:nvGraphicFramePr>
        <p:xfrm>
          <a:off x="1844992" y="4242756"/>
          <a:ext cx="43497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CS88</a:t>
                      </a: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CS</a:t>
                      </a: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47A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957CBC1-C308-3A34-B1C2-DDAEA95CE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5698"/>
              </p:ext>
            </p:extLst>
          </p:nvPr>
        </p:nvGraphicFramePr>
        <p:xfrm>
          <a:off x="1844992" y="2641376"/>
          <a:ext cx="434975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DS C</a:t>
                      </a:r>
                      <a:r>
                        <a:rPr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88</a:t>
                      </a: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C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CS61B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937892D-054A-380B-B8BB-CE599F3F8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87886"/>
              </p:ext>
            </p:extLst>
          </p:nvPr>
        </p:nvGraphicFramePr>
        <p:xfrm>
          <a:off x="1844992" y="1730010"/>
          <a:ext cx="2955608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DATA 8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lang="en-US" sz="2400" b="0" i="0" dirty="0">
                          <a:latin typeface="Open Sans" panose="020B0606030504020204" pitchFamily="34" charset="0"/>
                          <a:cs typeface="Open Sans" panose="020B0606030504020204" pitchFamily="34" charset="0"/>
                        </a:rPr>
                        <a:t> DS C88C</a:t>
                      </a:r>
                      <a:endParaRPr sz="2400" b="0" i="0" dirty="0">
                        <a:latin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9">
            <a:extLst>
              <a:ext uri="{FF2B5EF4-FFF2-40B4-BE49-F238E27FC236}">
                <a16:creationId xmlns:a16="http://schemas.microsoft.com/office/drawing/2014/main" id="{93839968-5C92-2DEF-87F6-9F898FBD50BA}"/>
              </a:ext>
            </a:extLst>
          </p:cNvPr>
          <p:cNvSpPr txBox="1"/>
          <p:nvPr/>
        </p:nvSpPr>
        <p:spPr>
          <a:xfrm>
            <a:off x="6474462" y="2010126"/>
            <a:ext cx="259333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latin typeface="Open Sans" panose="020B0606030504020204" pitchFamily="34" charset="0"/>
                <a:cs typeface="Open Sans" panose="020B0606030504020204" pitchFamily="34" charset="0"/>
              </a:rPr>
              <a:t>DS Minor</a:t>
            </a:r>
          </a:p>
        </p:txBody>
      </p:sp>
    </p:spTree>
    <p:extLst>
      <p:ext uri="{BB962C8B-B14F-4D97-AF65-F5344CB8AC3E}">
        <p14:creationId xmlns:p14="http://schemas.microsoft.com/office/powerpoint/2010/main" val="593436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6430" y="1873224"/>
            <a:ext cx="2063750" cy="455295"/>
          </a:xfrm>
          <a:custGeom>
            <a:avLst/>
            <a:gdLst/>
            <a:ahLst/>
            <a:cxnLst/>
            <a:rect l="l" t="t" r="r" b="b"/>
            <a:pathLst>
              <a:path w="2063750" h="455294">
                <a:moveTo>
                  <a:pt x="0" y="0"/>
                </a:moveTo>
                <a:lnTo>
                  <a:pt x="2063700" y="0"/>
                </a:lnTo>
                <a:lnTo>
                  <a:pt x="2063700" y="455100"/>
                </a:lnTo>
                <a:lnTo>
                  <a:pt x="0" y="455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3124" y="1182987"/>
            <a:ext cx="2067560" cy="628650"/>
          </a:xfrm>
          <a:custGeom>
            <a:avLst/>
            <a:gdLst/>
            <a:ahLst/>
            <a:cxnLst/>
            <a:rect l="l" t="t" r="r" b="b"/>
            <a:pathLst>
              <a:path w="2067560" h="628650">
                <a:moveTo>
                  <a:pt x="0" y="0"/>
                </a:moveTo>
                <a:lnTo>
                  <a:pt x="2067000" y="0"/>
                </a:lnTo>
                <a:lnTo>
                  <a:pt x="2067000" y="628500"/>
                </a:lnTo>
                <a:lnTo>
                  <a:pt x="0" y="628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74725"/>
          </a:xfr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The Data Science Major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7C98262-3066-6730-8865-D1BA298B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3650215" y="3084668"/>
            <a:ext cx="1816735" cy="461665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30200">
              <a:spcBef>
                <a:spcPts val="1920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Mathematics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0215" y="3920402"/>
            <a:ext cx="3599179" cy="291747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>
              <a:spcBef>
                <a:spcPts val="595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8: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Foundations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sz="1400" spc="2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Science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6341" y="2400638"/>
            <a:ext cx="4920615" cy="348813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134620">
              <a:spcBef>
                <a:spcPts val="1040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100: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Principles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Techniques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sz="1400" spc="3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Science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46430" y="3084668"/>
            <a:ext cx="1703070" cy="461665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66395">
              <a:spcBef>
                <a:spcPts val="192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Computing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8909" y="3540987"/>
            <a:ext cx="3131820" cy="434093"/>
          </a:xfrm>
          <a:prstGeom prst="rect">
            <a:avLst/>
          </a:prstGeom>
          <a:ln w="25400">
            <a:solidFill>
              <a:srgbClr val="395E89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1400" dirty="0">
              <a:latin typeface="FreightMicro Pro Book" panose="02000603020000020004" pitchFamily="2" charset="0"/>
              <a:cs typeface="Times New Roman"/>
            </a:endParaRPr>
          </a:p>
          <a:p>
            <a:pPr marL="354330"/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College </a:t>
            </a: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Breadth 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sz="1400" spc="1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Electives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8909" y="3084668"/>
            <a:ext cx="3131820" cy="1295400"/>
          </a:xfrm>
          <a:custGeom>
            <a:avLst/>
            <a:gdLst/>
            <a:ahLst/>
            <a:cxnLst/>
            <a:rect l="l" t="t" r="r" b="b"/>
            <a:pathLst>
              <a:path w="3131820" h="1295400">
                <a:moveTo>
                  <a:pt x="0" y="0"/>
                </a:moveTo>
                <a:lnTo>
                  <a:pt x="3131400" y="0"/>
                </a:lnTo>
                <a:lnTo>
                  <a:pt x="31314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51805" y="2056347"/>
            <a:ext cx="2068195" cy="305853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89535" rIns="0" bIns="0" rtlCol="0">
            <a:spAutoFit/>
          </a:bodyPr>
          <a:lstStyle/>
          <a:p>
            <a:pPr marL="491490">
              <a:spcBef>
                <a:spcPts val="705"/>
              </a:spcBef>
            </a:pPr>
            <a:r>
              <a:rPr sz="1400" spc="-10" dirty="0">
                <a:latin typeface="Open Sans" panose="020B0606030504020204" pitchFamily="34" charset="0"/>
                <a:cs typeface="Open Sans" panose="020B0606030504020204" pitchFamily="34" charset="0"/>
              </a:rPr>
              <a:t>Probability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0215" y="1182988"/>
            <a:ext cx="1816735" cy="1111779"/>
          </a:xfrm>
          <a:prstGeom prst="rect">
            <a:avLst/>
          </a:prstGeom>
          <a:solidFill>
            <a:srgbClr val="FDE9D8"/>
          </a:solidFill>
          <a:ln w="25400">
            <a:solidFill>
              <a:srgbClr val="395E8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dirty="0">
              <a:latin typeface="FreightMicro Pro Book" panose="02000603020000020004" pitchFamily="2" charset="0"/>
              <a:cs typeface="Times New Roman"/>
            </a:endParaRPr>
          </a:p>
          <a:p>
            <a:pPr marL="130810" marR="94615" indent="-4445">
              <a:lnSpc>
                <a:spcPct val="101099"/>
              </a:lnSpc>
              <a:spcBef>
                <a:spcPts val="5"/>
              </a:spcBef>
            </a:pPr>
            <a:r>
              <a:rPr spc="-10" dirty="0">
                <a:latin typeface="Open Sans" panose="020B0606030504020204" pitchFamily="34" charset="0"/>
                <a:cs typeface="Open Sans" panose="020B0606030504020204" pitchFamily="34" charset="0"/>
              </a:rPr>
              <a:t>Computational </a:t>
            </a: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&amp;  </a:t>
            </a:r>
            <a:r>
              <a:rPr spc="-15" dirty="0">
                <a:latin typeface="Open Sans" panose="020B0606030504020204" pitchFamily="34" charset="0"/>
                <a:cs typeface="Open Sans" panose="020B0606030504020204" pitchFamily="34" charset="0"/>
              </a:rPr>
              <a:t>Inferential</a:t>
            </a:r>
            <a:r>
              <a:rPr spc="-3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5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solidFill>
            <a:srgbClr val="DAEEF3"/>
          </a:solidFill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65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0705" y="1459485"/>
            <a:ext cx="1473200" cy="4368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7025" marR="262255" indent="73660">
              <a:lnSpc>
                <a:spcPct val="101099"/>
              </a:lnSpc>
              <a:spcBef>
                <a:spcPts val="75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Domain  Em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pha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220233" y="1182988"/>
            <a:ext cx="1319567" cy="857992"/>
          </a:xfrm>
          <a:prstGeom prst="rect">
            <a:avLst/>
          </a:prstGeom>
          <a:solidFill>
            <a:srgbClr val="EAF1DD"/>
          </a:solidFill>
          <a:ln w="25400">
            <a:solidFill>
              <a:srgbClr val="395E89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05740" marR="215265" indent="66675" algn="just">
              <a:lnSpc>
                <a:spcPct val="100600"/>
              </a:lnSpc>
              <a:spcBef>
                <a:spcPts val="945"/>
              </a:spcBef>
            </a:pP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Human  Co</a:t>
            </a:r>
            <a:r>
              <a:rPr sz="1600" spc="-15" dirty="0">
                <a:latin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sz="1600" spc="-25" dirty="0">
                <a:latin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sz="16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600" dirty="0">
                <a:latin typeface="Open Sans" panose="020B0606030504020204" pitchFamily="34" charset="0"/>
                <a:cs typeface="Open Sans" panose="020B0606030504020204" pitchFamily="34" charset="0"/>
              </a:rPr>
              <a:t>s  &amp;</a:t>
            </a:r>
            <a:r>
              <a:rPr sz="1600" spc="-5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spc="-5" dirty="0">
                <a:latin typeface="Open Sans" panose="020B0606030504020204" pitchFamily="34" charset="0"/>
                <a:cs typeface="Open Sans" panose="020B0606030504020204" pitchFamily="34" charset="0"/>
              </a:rPr>
              <a:t>Ethics</a:t>
            </a:r>
            <a:endParaRPr sz="16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57462" y="3167787"/>
            <a:ext cx="1696085" cy="251351"/>
          </a:xfrm>
          <a:prstGeom prst="rect">
            <a:avLst/>
          </a:prstGeom>
          <a:solidFill>
            <a:srgbClr val="DAEEF3"/>
          </a:solidFill>
          <a:ln w="25400">
            <a:solidFill>
              <a:srgbClr val="395E89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575">
              <a:spcBef>
                <a:spcPts val="28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Domain</a:t>
            </a:r>
            <a:r>
              <a:rPr sz="1400" spc="-4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Emphasis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35383" y="2612642"/>
            <a:ext cx="1092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El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ec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13495" y="3443733"/>
            <a:ext cx="1381760" cy="43685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32080">
              <a:lnSpc>
                <a:spcPct val="101099"/>
              </a:lnSpc>
              <a:spcBef>
                <a:spcPts val="75"/>
              </a:spcBef>
            </a:pPr>
            <a:r>
              <a:rPr sz="1400" spc="-30" dirty="0">
                <a:latin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ound</a:t>
            </a:r>
            <a:r>
              <a:rPr sz="1400" spc="-20" dirty="0">
                <a:latin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ional 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Lower</a:t>
            </a:r>
            <a:r>
              <a:rPr sz="1400" spc="-6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Division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74258" y="3084668"/>
            <a:ext cx="338455" cy="1295400"/>
          </a:xfrm>
          <a:custGeom>
            <a:avLst/>
            <a:gdLst/>
            <a:ahLst/>
            <a:cxnLst/>
            <a:rect l="l" t="t" r="r" b="b"/>
            <a:pathLst>
              <a:path w="338455" h="1295400">
                <a:moveTo>
                  <a:pt x="338100" y="1295400"/>
                </a:moveTo>
                <a:lnTo>
                  <a:pt x="272298" y="1293185"/>
                </a:lnTo>
                <a:lnTo>
                  <a:pt x="218563" y="1287148"/>
                </a:lnTo>
                <a:lnTo>
                  <a:pt x="182334" y="1278193"/>
                </a:lnTo>
                <a:lnTo>
                  <a:pt x="169050" y="1267227"/>
                </a:lnTo>
                <a:lnTo>
                  <a:pt x="169050" y="675873"/>
                </a:lnTo>
                <a:lnTo>
                  <a:pt x="155765" y="664906"/>
                </a:lnTo>
                <a:lnTo>
                  <a:pt x="119536" y="655951"/>
                </a:lnTo>
                <a:lnTo>
                  <a:pt x="65801" y="649914"/>
                </a:lnTo>
                <a:lnTo>
                  <a:pt x="0" y="647700"/>
                </a:lnTo>
                <a:lnTo>
                  <a:pt x="65801" y="645486"/>
                </a:lnTo>
                <a:lnTo>
                  <a:pt x="119536" y="639448"/>
                </a:lnTo>
                <a:lnTo>
                  <a:pt x="155765" y="630493"/>
                </a:lnTo>
                <a:lnTo>
                  <a:pt x="169050" y="619526"/>
                </a:lnTo>
                <a:lnTo>
                  <a:pt x="169050" y="28173"/>
                </a:lnTo>
                <a:lnTo>
                  <a:pt x="182334" y="17206"/>
                </a:lnTo>
                <a:lnTo>
                  <a:pt x="218563" y="8251"/>
                </a:lnTo>
                <a:lnTo>
                  <a:pt x="272298" y="2213"/>
                </a:lnTo>
                <a:lnTo>
                  <a:pt x="338100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0676" y="1703324"/>
            <a:ext cx="1391285" cy="6603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715" indent="82550">
              <a:lnSpc>
                <a:spcPct val="101099"/>
              </a:lnSpc>
              <a:spcBef>
                <a:spcPts val="75"/>
              </a:spcBef>
            </a:pP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ivi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duali</a:t>
            </a:r>
            <a:r>
              <a:rPr sz="1400" spc="-40" dirty="0">
                <a:latin typeface="Open Sans" panose="020B0606030504020204" pitchFamily="34" charset="0"/>
                <a:cs typeface="Open Sans" panose="020B0606030504020204" pitchFamily="34" charset="0"/>
              </a:rPr>
              <a:t>z</a:t>
            </a:r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ed  Upper</a:t>
            </a:r>
            <a:r>
              <a:rPr sz="1400" spc="-8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Division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635000"/>
            <a:r>
              <a:rPr sz="1400" dirty="0">
                <a:latin typeface="Open Sans" panose="020B0606030504020204" pitchFamily="34" charset="0"/>
                <a:cs typeface="Open Sans" panose="020B0606030504020204" pitchFamily="34" charset="0"/>
              </a:rPr>
              <a:t>30</a:t>
            </a:r>
            <a:r>
              <a:rPr sz="1400" spc="-80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5" dirty="0">
                <a:latin typeface="Open Sans" panose="020B0606030504020204" pitchFamily="34" charset="0"/>
                <a:cs typeface="Open Sans" panose="020B0606030504020204" pitchFamily="34" charset="0"/>
              </a:rPr>
              <a:t>units</a:t>
            </a:r>
            <a:endParaRPr sz="140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81512" y="1201009"/>
            <a:ext cx="331470" cy="1773555"/>
          </a:xfrm>
          <a:custGeom>
            <a:avLst/>
            <a:gdLst/>
            <a:ahLst/>
            <a:cxnLst/>
            <a:rect l="l" t="t" r="r" b="b"/>
            <a:pathLst>
              <a:path w="331469" h="1773555">
                <a:moveTo>
                  <a:pt x="330900" y="1773000"/>
                </a:moveTo>
                <a:lnTo>
                  <a:pt x="266498" y="1770833"/>
                </a:lnTo>
                <a:lnTo>
                  <a:pt x="213908" y="1764923"/>
                </a:lnTo>
                <a:lnTo>
                  <a:pt x="178450" y="1756159"/>
                </a:lnTo>
                <a:lnTo>
                  <a:pt x="165449" y="1745426"/>
                </a:lnTo>
                <a:lnTo>
                  <a:pt x="165451" y="914074"/>
                </a:lnTo>
                <a:lnTo>
                  <a:pt x="152449" y="903341"/>
                </a:lnTo>
                <a:lnTo>
                  <a:pt x="116991" y="894576"/>
                </a:lnTo>
                <a:lnTo>
                  <a:pt x="64400" y="888666"/>
                </a:lnTo>
                <a:lnTo>
                  <a:pt x="0" y="886500"/>
                </a:lnTo>
                <a:lnTo>
                  <a:pt x="64400" y="884333"/>
                </a:lnTo>
                <a:lnTo>
                  <a:pt x="116991" y="878423"/>
                </a:lnTo>
                <a:lnTo>
                  <a:pt x="152449" y="869658"/>
                </a:lnTo>
                <a:lnTo>
                  <a:pt x="165451" y="858925"/>
                </a:lnTo>
                <a:lnTo>
                  <a:pt x="165451" y="27574"/>
                </a:lnTo>
                <a:lnTo>
                  <a:pt x="178452" y="16841"/>
                </a:lnTo>
                <a:lnTo>
                  <a:pt x="213910" y="8076"/>
                </a:lnTo>
                <a:lnTo>
                  <a:pt x="266500" y="2166"/>
                </a:lnTo>
                <a:lnTo>
                  <a:pt x="330901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 dirty="0">
              <a:latin typeface="Open Sans" panose="020B06060305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57478" y="1195687"/>
            <a:ext cx="2068195" cy="844398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13970" rIns="0" bIns="0" rtlCol="0">
            <a:spAutoFit/>
          </a:bodyPr>
          <a:lstStyle/>
          <a:p>
            <a:pPr marL="140335" marR="152400" indent="-31115">
              <a:lnSpc>
                <a:spcPct val="101099"/>
              </a:lnSpc>
              <a:spcBef>
                <a:spcPts val="110"/>
              </a:spcBef>
            </a:pP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Modeling,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Learning  </a:t>
            </a:r>
            <a:r>
              <a:rPr dirty="0">
                <a:latin typeface="Open Sans" panose="020B0606030504020204" pitchFamily="34" charset="0"/>
                <a:cs typeface="Open Sans" panose="020B0606030504020204" pitchFamily="34" charset="0"/>
              </a:rPr>
              <a:t>&amp; Decision</a:t>
            </a:r>
            <a:r>
              <a:rPr spc="-55" dirty="0"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5" dirty="0">
                <a:latin typeface="Open Sans" panose="020B0606030504020204" pitchFamily="34" charset="0"/>
                <a:cs typeface="Open Sans" panose="020B0606030504020204" pitchFamily="34" charset="0"/>
              </a:rPr>
              <a:t>Making</a:t>
            </a:r>
            <a:endParaRPr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894662" y="2263544"/>
            <a:ext cx="0" cy="926465"/>
          </a:xfrm>
          <a:custGeom>
            <a:avLst/>
            <a:gdLst/>
            <a:ahLst/>
            <a:cxnLst/>
            <a:rect l="l" t="t" r="r" b="b"/>
            <a:pathLst>
              <a:path h="926464">
                <a:moveTo>
                  <a:pt x="0" y="0"/>
                </a:moveTo>
                <a:lnTo>
                  <a:pt x="1" y="926100"/>
                </a:lnTo>
              </a:path>
            </a:pathLst>
          </a:custGeom>
          <a:ln w="76200">
            <a:solidFill>
              <a:srgbClr val="B6DDE7"/>
            </a:solidFill>
          </a:ln>
        </p:spPr>
        <p:txBody>
          <a:bodyPr wrap="square" lIns="0" tIns="0" rIns="0" bIns="0" rtlCol="0"/>
          <a:lstStyle/>
          <a:p>
            <a:endParaRPr sz="140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7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133600"/>
            <a:ext cx="8458200" cy="1470025"/>
          </a:xfrm>
        </p:spPr>
        <p:txBody>
          <a:bodyPr/>
          <a:lstStyle/>
          <a:p>
            <a:r>
              <a:rPr lang="en-US" dirty="0"/>
              <a:t>Success In C88C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4C6B8-DFD5-DB2D-ACC9-1E86ED38B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7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3DD3C-C3DA-0F8A-AA1B-440FC3A6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BEF53A-30B9-E3AE-C2BE-B9AA0AC97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dirty="0"/>
              <a:t> </a:t>
            </a:r>
            <a:r>
              <a:rPr lang="en-US" sz="5000" dirty="0">
                <a:hlinkClick r:id="rId2"/>
              </a:rPr>
              <a:t>https://c88c.org</a:t>
            </a:r>
            <a:endParaRPr lang="en-US" sz="5000" dirty="0"/>
          </a:p>
          <a:p>
            <a:r>
              <a:rPr lang="en-US" sz="5000" dirty="0">
                <a:hlinkClick r:id="rId3"/>
              </a:rPr>
              <a:t> https://go.c88c.org/qa1</a:t>
            </a:r>
            <a:endParaRPr lang="en-US" sz="5000" dirty="0"/>
          </a:p>
          <a:p>
            <a:pPr marL="0" indent="0">
              <a:buNone/>
            </a:pP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49611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Course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  <a:p>
            <a:r>
              <a:rPr lang="en-US" dirty="0"/>
              <a:t>Community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Collaboration</a:t>
            </a:r>
          </a:p>
          <a:p>
            <a:pPr lvl="1"/>
            <a:r>
              <a:rPr lang="en-US" dirty="0"/>
              <a:t> Peer Instruction</a:t>
            </a:r>
          </a:p>
          <a:p>
            <a:r>
              <a:rPr lang="en-US" dirty="0"/>
              <a:t> Respect</a:t>
            </a:r>
          </a:p>
          <a:p>
            <a:r>
              <a:rPr lang="en-US" dirty="0"/>
              <a:t> A supportive course staff &amp; environment</a:t>
            </a:r>
          </a:p>
          <a:p>
            <a:pPr lvl="1"/>
            <a:r>
              <a:rPr lang="en-US" dirty="0"/>
              <a:t> Lots of outside community, CS Mentors, HKN,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68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C84D-C0EE-0B4A-872A-7C677798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4EB7D-8CF2-FC44-8B27-1510255E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 Asking questions, discussing topics, helping each other is always encouraged!</a:t>
            </a:r>
          </a:p>
          <a:p>
            <a:pPr lvl="1"/>
            <a:r>
              <a:rPr lang="en-US" sz="2600" dirty="0"/>
              <a:t> When you're working with a partner, you are expected to share in the work.</a:t>
            </a:r>
          </a:p>
          <a:p>
            <a:r>
              <a:rPr lang="en-US" sz="2600" dirty="0"/>
              <a:t> Collaboration has limits</a:t>
            </a:r>
          </a:p>
          <a:p>
            <a:pPr lvl="1"/>
            <a:r>
              <a:rPr lang="en-US" sz="2600" dirty="0"/>
              <a:t> Please don't read someone else's code</a:t>
            </a:r>
          </a:p>
          <a:p>
            <a:pPr lvl="2"/>
            <a:r>
              <a:rPr lang="en-US" sz="2600" dirty="0"/>
              <a:t> except if you have already turned in the assignment, or a TA/staff member is present.</a:t>
            </a:r>
          </a:p>
          <a:p>
            <a:pPr lvl="1"/>
            <a:r>
              <a:rPr lang="en-US" sz="2600" dirty="0"/>
              <a:t> You can help others, but not give the solutions.</a:t>
            </a:r>
          </a:p>
          <a:p>
            <a:r>
              <a:rPr lang="en-US" sz="2600" dirty="0"/>
              <a:t> We have a very particular set of skills and we will use them.</a:t>
            </a:r>
          </a:p>
        </p:txBody>
      </p:sp>
    </p:spTree>
    <p:extLst>
      <p:ext uri="{BB962C8B-B14F-4D97-AF65-F5344CB8AC3E}">
        <p14:creationId xmlns:p14="http://schemas.microsoft.com/office/powerpoint/2010/main" val="382815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F3BA-4E64-3D07-8795-012C6F1F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So…We Know About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ABA34-2295-7E27-34EF-555902B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You </a:t>
            </a:r>
            <a:r>
              <a:rPr lang="en-US" sz="2800" i="1" dirty="0"/>
              <a:t>may</a:t>
            </a:r>
            <a:r>
              <a:rPr lang="en-US" sz="2800" dirty="0"/>
              <a:t> use </a:t>
            </a:r>
            <a:r>
              <a:rPr lang="en-US" sz="2800" dirty="0" err="1"/>
              <a:t>ChatGPT</a:t>
            </a:r>
            <a:r>
              <a:rPr lang="en-US" sz="2800" dirty="0"/>
              <a:t> (and other tools) like a </a:t>
            </a:r>
            <a:r>
              <a:rPr lang="en-US" sz="2800" b="1" dirty="0"/>
              <a:t>tutor</a:t>
            </a:r>
          </a:p>
          <a:p>
            <a:r>
              <a:rPr lang="en-US" sz="2800" b="1" dirty="0"/>
              <a:t>You may not ask about specific questions assigned to you!</a:t>
            </a:r>
          </a:p>
          <a:p>
            <a:r>
              <a:rPr lang="en-US" sz="2800" dirty="0"/>
              <a:t> Remember: It’s a bot.</a:t>
            </a:r>
          </a:p>
          <a:p>
            <a:pPr lvl="1"/>
            <a:r>
              <a:rPr lang="en-US" sz="2800" dirty="0"/>
              <a:t> Bots are fallible!</a:t>
            </a:r>
          </a:p>
          <a:p>
            <a:pPr lvl="1"/>
            <a:r>
              <a:rPr lang="en-US" sz="2800" dirty="0"/>
              <a:t> Check its advice.</a:t>
            </a:r>
          </a:p>
          <a:p>
            <a:r>
              <a:rPr lang="en-US" sz="2800" dirty="0"/>
              <a:t> Good Example:</a:t>
            </a:r>
          </a:p>
          <a:p>
            <a:pPr lvl="1"/>
            <a:r>
              <a:rPr lang="en-US" sz="2800" dirty="0"/>
              <a:t> “When would I prefer a for-loop over a while loop in Python?”</a:t>
            </a:r>
          </a:p>
          <a:p>
            <a:pPr lvl="1"/>
            <a:r>
              <a:rPr lang="en-US" sz="2800" dirty="0"/>
              <a:t> “What is a higher order function?”</a:t>
            </a:r>
          </a:p>
          <a:p>
            <a:r>
              <a:rPr lang="en-US" sz="2800" dirty="0"/>
              <a:t> </a:t>
            </a:r>
            <a:r>
              <a:rPr lang="en-US" sz="2800" b="1" dirty="0"/>
              <a:t>Bad Example:</a:t>
            </a:r>
          </a:p>
          <a:p>
            <a:pPr lvl="1"/>
            <a:r>
              <a:rPr lang="en-US" sz="2800" dirty="0"/>
              <a:t> “Provide a solution to the Fibonacci sequence using recursion”</a:t>
            </a:r>
          </a:p>
        </p:txBody>
      </p:sp>
    </p:spTree>
    <p:extLst>
      <p:ext uri="{BB962C8B-B14F-4D97-AF65-F5344CB8AC3E}">
        <p14:creationId xmlns:p14="http://schemas.microsoft.com/office/powerpoint/2010/main" val="251518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lectures, 1 lab each week</a:t>
            </a:r>
          </a:p>
          <a:p>
            <a:r>
              <a:rPr lang="en-US" dirty="0"/>
              <a:t>Lecture introduces concepts (quickly!), answers why questions.</a:t>
            </a:r>
          </a:p>
          <a:p>
            <a:r>
              <a:rPr lang="en-US" dirty="0"/>
              <a:t>Lab provides concrete detail hands-on</a:t>
            </a:r>
          </a:p>
          <a:p>
            <a:r>
              <a:rPr lang="en-US" dirty="0"/>
              <a:t>Homework (11) cements your understanding</a:t>
            </a:r>
          </a:p>
          <a:p>
            <a:r>
              <a:rPr lang="en-US" dirty="0"/>
              <a:t>Projects (2) put your understanding to work in building complete applications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Ants vs Some Bees</a:t>
            </a:r>
          </a:p>
          <a:p>
            <a:pPr marL="192881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Readings: </a:t>
            </a:r>
            <a:r>
              <a:rPr lang="en-US" dirty="0">
                <a:hlinkClick r:id="rId3"/>
              </a:rPr>
              <a:t>http://composingprograms.com</a:t>
            </a:r>
            <a:endParaRPr lang="en-US" dirty="0"/>
          </a:p>
          <a:p>
            <a:pPr lvl="1"/>
            <a:r>
              <a:rPr lang="en-US" dirty="0"/>
              <a:t>Same as cs61a</a:t>
            </a:r>
          </a:p>
          <a:p>
            <a:endParaRPr lang="en-US" dirty="0"/>
          </a:p>
        </p:txBody>
      </p:sp>
      <p:pic>
        <p:nvPicPr>
          <p:cNvPr id="7" name="Picture 6" descr="Screen Shot 2016-01-24 at 3.3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795250"/>
            <a:ext cx="4419600" cy="152935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257315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Mon and Weds Lectures:</a:t>
            </a:r>
          </a:p>
          <a:p>
            <a:pPr lvl="1"/>
            <a:r>
              <a:rPr lang="en-US" sz="2800" dirty="0"/>
              <a:t> Each lecture has a series of short self-check questions</a:t>
            </a:r>
          </a:p>
          <a:p>
            <a:pPr lvl="1"/>
            <a:r>
              <a:rPr lang="en-US" sz="2800" dirty="0"/>
              <a:t> Lectures go quickly</a:t>
            </a:r>
          </a:p>
          <a:p>
            <a:r>
              <a:rPr lang="en-US" sz="2800" dirty="0"/>
              <a:t> Labs are paced throughout the week. See the Ed post to pick a time.</a:t>
            </a:r>
          </a:p>
          <a:p>
            <a:r>
              <a:rPr lang="en-US" sz="2800" dirty="0"/>
              <a:t> Labs are HANDS ON – Get help as you're trying the lab.</a:t>
            </a:r>
          </a:p>
          <a:p>
            <a:pPr lvl="1"/>
            <a:r>
              <a:rPr lang="en-US" sz="2800" dirty="0"/>
              <a:t> Labs are active</a:t>
            </a:r>
          </a:p>
          <a:p>
            <a:pPr lvl="1"/>
            <a:r>
              <a:rPr lang="en-US" sz="2800" dirty="0"/>
              <a:t> Find and make friends!</a:t>
            </a:r>
          </a:p>
          <a:p>
            <a:pPr lvl="1"/>
            <a:r>
              <a:rPr lang="en-US" sz="2800" dirty="0"/>
              <a:t> Do not ask for more lectures</a:t>
            </a:r>
          </a:p>
          <a:p>
            <a:pPr lvl="2"/>
            <a:r>
              <a:rPr lang="en-US" sz="2800" dirty="0"/>
              <a:t> Ask </a:t>
            </a:r>
            <a:r>
              <a:rPr lang="en-US" sz="2800" i="1" dirty="0"/>
              <a:t>why</a:t>
            </a:r>
            <a:r>
              <a:rPr lang="en-US" sz="2800" dirty="0"/>
              <a:t> something doesn’t make sense.</a:t>
            </a:r>
          </a:p>
        </p:txBody>
      </p:sp>
    </p:spTree>
    <p:extLst>
      <p:ext uri="{BB962C8B-B14F-4D97-AF65-F5344CB8AC3E}">
        <p14:creationId xmlns:p14="http://schemas.microsoft.com/office/powerpoint/2010/main" val="10395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Lecture Quizzes, 1 point, max 20.</a:t>
            </a:r>
          </a:p>
          <a:p>
            <a:pPr lvl="1"/>
            <a:r>
              <a:rPr lang="en-US" sz="2800" dirty="0"/>
              <a:t> 1 per lecture, “due” in ~4 days. (Partial credit after)</a:t>
            </a:r>
          </a:p>
          <a:p>
            <a:pPr lvl="1"/>
            <a:r>
              <a:rPr lang="en-US" sz="2800" dirty="0"/>
              <a:t> https://go.c88c.org/1 </a:t>
            </a:r>
          </a:p>
          <a:p>
            <a:r>
              <a:rPr lang="en-US" sz="2800" dirty="0"/>
              <a:t>Lab Work: 4 points, 11 labs, 1 drop</a:t>
            </a:r>
          </a:p>
          <a:p>
            <a:pPr lvl="1"/>
            <a:r>
              <a:rPr lang="en-US" sz="2800" dirty="0"/>
              <a:t>Start them during lab! You can probably finish some labs in 2 hours. Will be Python + some interactive questions.</a:t>
            </a:r>
          </a:p>
          <a:p>
            <a:r>
              <a:rPr lang="en-US" sz="2800" dirty="0"/>
              <a:t> Homework: 8 points, 11 HW, 1 drop</a:t>
            </a:r>
          </a:p>
          <a:p>
            <a:pPr lvl="1"/>
            <a:r>
              <a:rPr lang="en-US" sz="2800" dirty="0"/>
              <a:t> Start early!</a:t>
            </a:r>
          </a:p>
          <a:p>
            <a:r>
              <a:rPr lang="en-US" sz="2800" dirty="0"/>
              <a:t>Projects: 100 points between 2 projects</a:t>
            </a:r>
          </a:p>
          <a:p>
            <a:pPr lvl="1"/>
            <a:r>
              <a:rPr lang="en-US" sz="2800" dirty="0"/>
              <a:t>Start early! ”Checkpoint” assignments</a:t>
            </a:r>
          </a:p>
        </p:txBody>
      </p:sp>
    </p:spTree>
    <p:extLst>
      <p:ext uri="{BB962C8B-B14F-4D97-AF65-F5344CB8AC3E}">
        <p14:creationId xmlns:p14="http://schemas.microsoft.com/office/powerpoint/2010/main" val="275854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A00E-4193-08CF-7CAA-2917F84C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Attendance &amp;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C4B5F-50EA-7932-F2B5-AD9D3489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Labs are graded on correctness</a:t>
            </a:r>
          </a:p>
          <a:p>
            <a:r>
              <a:rPr lang="en-US" dirty="0"/>
              <a:t> If you attend, you get 2/4 points</a:t>
            </a:r>
          </a:p>
          <a:p>
            <a:r>
              <a:rPr lang="en-US" dirty="0"/>
              <a:t> You get the other 2/4 points by solving questions</a:t>
            </a:r>
          </a:p>
          <a:p>
            <a:pPr lvl="1"/>
            <a:r>
              <a:rPr lang="en-US" dirty="0"/>
              <a:t> Most labs will have 2-5 questions.</a:t>
            </a:r>
          </a:p>
          <a:p>
            <a:r>
              <a:rPr lang="en-US" dirty="0"/>
              <a:t> If you can't attend, you solve all the lab questions.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There are no "make ups" or excused absences.</a:t>
            </a:r>
          </a:p>
          <a:p>
            <a:pPr lvl="1"/>
            <a:r>
              <a:rPr lang="en-US" dirty="0"/>
              <a:t> Solving half the questions shouldn't take 2 hours in most cases.</a:t>
            </a:r>
          </a:p>
          <a:p>
            <a:r>
              <a:rPr lang="en-US" dirty="0"/>
              <a:t> If folks abuse the attendance system, we'll change it.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7349C-F381-3726-1560-91A44B0DC4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477000"/>
            <a:ext cx="4348655" cy="365125"/>
          </a:xfrm>
        </p:spPr>
        <p:txBody>
          <a:bodyPr/>
          <a:lstStyle/>
          <a:p>
            <a:r>
              <a:rPr lang="en-US" dirty="0"/>
              <a:t>Michael Ball |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44176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790E-1630-E261-4EE7-F421E748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&amp; Extenuating Circumstances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3D7E-1FA1-7169-2E42-D2889922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hlinkClick r:id="rId2"/>
              </a:rPr>
              <a:t>https://go.c88c.org/extensions</a:t>
            </a:r>
            <a:endParaRPr lang="en-US" b="1" dirty="0"/>
          </a:p>
          <a:p>
            <a:r>
              <a:rPr lang="en-US" b="1" dirty="0"/>
              <a:t> Contact us early!!</a:t>
            </a:r>
            <a:endParaRPr lang="en-US" dirty="0"/>
          </a:p>
          <a:p>
            <a:r>
              <a:rPr lang="en-US" dirty="0"/>
              <a:t> Our goal is to have you do the work, but we can't manage things at 11:50PM</a:t>
            </a:r>
          </a:p>
          <a:p>
            <a:r>
              <a:rPr lang="en-US" dirty="0"/>
              <a:t> If you need &lt;= 3 days, </a:t>
            </a:r>
            <a:r>
              <a:rPr lang="en-US" b="1" dirty="0"/>
              <a:t>do not </a:t>
            </a:r>
            <a:r>
              <a:rPr lang="en-US" dirty="0"/>
              <a:t>submit the form.</a:t>
            </a:r>
          </a:p>
          <a:p>
            <a:r>
              <a:rPr lang="en-US" dirty="0"/>
              <a:t> If you know you will be travelling, etc. Let us know ASAP.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0AA4A-8D72-3851-0789-5B1222863A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96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Slip Days: 9 total</a:t>
            </a:r>
          </a:p>
          <a:p>
            <a:pPr lvl="1"/>
            <a:r>
              <a:rPr lang="en-US" sz="2800" dirty="0"/>
              <a:t>Use up to 3 on any assignment</a:t>
            </a:r>
          </a:p>
          <a:p>
            <a:pPr lvl="1"/>
            <a:r>
              <a:rPr lang="en-US" sz="2800" dirty="0"/>
              <a:t>We apply the in the order that’s most beneficial!</a:t>
            </a:r>
          </a:p>
          <a:p>
            <a:pPr lvl="2"/>
            <a:r>
              <a:rPr lang="en-US" sz="2800" dirty="0"/>
              <a:t> i.e. use them on projects if you need!</a:t>
            </a:r>
          </a:p>
          <a:p>
            <a:pPr lvl="1"/>
            <a:r>
              <a:rPr lang="en-US" sz="2800" dirty="0"/>
              <a:t>Can be used for homework, labs, projects, but not project checkpoints.</a:t>
            </a:r>
          </a:p>
          <a:p>
            <a:r>
              <a:rPr lang="en-US" sz="2800" dirty="0"/>
              <a:t>Slip Days take care of almost all special circumstances!</a:t>
            </a:r>
          </a:p>
          <a:p>
            <a:r>
              <a:rPr lang="en-US" sz="2800" dirty="0"/>
              <a:t> We will release an exceptions / extensions request form.</a:t>
            </a:r>
          </a:p>
          <a:p>
            <a:r>
              <a:rPr lang="en-US" sz="2800" dirty="0"/>
              <a:t> What if you go over slip days?</a:t>
            </a:r>
          </a:p>
          <a:p>
            <a:pPr lvl="1"/>
            <a:r>
              <a:rPr lang="en-US" sz="2800" dirty="0"/>
              <a:t> 25% deduction for each day over. Mathematically you can still earn 25% if you turn in something 3 days late. </a:t>
            </a:r>
          </a:p>
        </p:txBody>
      </p:sp>
    </p:spTree>
    <p:extLst>
      <p:ext uri="{BB962C8B-B14F-4D97-AF65-F5344CB8AC3E}">
        <p14:creationId xmlns:p14="http://schemas.microsoft.com/office/powerpoint/2010/main" val="1227053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Class Format: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 midterm and 1 final exam, in person</a:t>
            </a:r>
          </a:p>
          <a:p>
            <a:pPr lvl="1"/>
            <a:r>
              <a:rPr lang="en-US" dirty="0"/>
              <a:t> Remote exams proctored via Zoom</a:t>
            </a:r>
          </a:p>
          <a:p>
            <a:pPr lvl="1"/>
            <a:r>
              <a:rPr lang="en-US" dirty="0"/>
              <a:t> Required verification for alternate exams.</a:t>
            </a:r>
          </a:p>
          <a:p>
            <a:r>
              <a:rPr lang="en-US" dirty="0"/>
              <a:t> Midterm 2 hours, early October</a:t>
            </a:r>
          </a:p>
          <a:p>
            <a:r>
              <a:rPr lang="en-US" dirty="0"/>
              <a:t> Exam will be during the slot assigned by campus.</a:t>
            </a:r>
          </a:p>
          <a:p>
            <a:r>
              <a:rPr lang="en-US" dirty="0"/>
              <a:t> 5 handwritten cheat sheets double-sided.</a:t>
            </a:r>
          </a:p>
          <a:p>
            <a:r>
              <a:rPr lang="en-US" dirty="0"/>
              <a:t> </a:t>
            </a:r>
            <a:r>
              <a:rPr lang="en-US" b="1" dirty="0"/>
              <a:t>You don’t actually need 5 sheets!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1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Goals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you to </a:t>
            </a:r>
          </a:p>
          <a:p>
            <a:pPr lvl="1"/>
            <a:r>
              <a:rPr lang="en-US" dirty="0"/>
              <a:t> the field</a:t>
            </a:r>
          </a:p>
          <a:p>
            <a:pPr lvl="1"/>
            <a:r>
              <a:rPr lang="en-US" dirty="0"/>
              <a:t> the course</a:t>
            </a:r>
          </a:p>
          <a:p>
            <a:pPr lvl="1"/>
            <a:r>
              <a:rPr lang="en-US" dirty="0"/>
              <a:t> the team </a:t>
            </a:r>
          </a:p>
          <a:p>
            <a:r>
              <a:rPr lang="en-US" dirty="0"/>
              <a:t>Answer your questions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Ideas: </a:t>
            </a:r>
          </a:p>
          <a:p>
            <a:pPr lvl="1"/>
            <a:r>
              <a:rPr lang="en-US" dirty="0"/>
              <a:t> Abstraction</a:t>
            </a:r>
          </a:p>
          <a:p>
            <a:pPr lvl="1"/>
            <a:r>
              <a:rPr lang="en-US" dirty="0"/>
              <a:t> Data Type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3400"/>
            <a:ext cx="3385222" cy="1978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524001"/>
            <a:ext cx="3527588" cy="17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Ed For Class Discussion: Try it!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ECA342-1AF3-1C5A-91A8-A317B995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9A909-2484-0143-8367-1C8E1135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74" y="974725"/>
            <a:ext cx="815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28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Where will we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Your laptop</a:t>
            </a:r>
          </a:p>
          <a:p>
            <a:pPr lvl="1"/>
            <a:r>
              <a:rPr lang="en-US" dirty="0"/>
              <a:t> Using an editor and a terminal</a:t>
            </a:r>
          </a:p>
          <a:p>
            <a:r>
              <a:rPr lang="en-US" dirty="0"/>
              <a:t> </a:t>
            </a:r>
            <a:r>
              <a:rPr lang="en-US" dirty="0" err="1"/>
              <a:t>okpy</a:t>
            </a:r>
            <a:r>
              <a:rPr lang="en-US" dirty="0"/>
              <a:t> – </a:t>
            </a:r>
            <a:r>
              <a:rPr lang="en-US" dirty="0" err="1"/>
              <a:t>okpy.org</a:t>
            </a:r>
            <a:endParaRPr lang="en-US" dirty="0"/>
          </a:p>
          <a:p>
            <a:r>
              <a:rPr lang="en-US" dirty="0"/>
              <a:t> c88c.org</a:t>
            </a:r>
          </a:p>
          <a:p>
            <a:r>
              <a:rPr lang="en-US" dirty="0"/>
              <a:t> </a:t>
            </a:r>
            <a:r>
              <a:rPr lang="en-US" dirty="0" err="1"/>
              <a:t>gradescope.com</a:t>
            </a:r>
            <a:r>
              <a:rPr lang="en-US" dirty="0"/>
              <a:t> – HW, Lab, Lecture Self-Checks </a:t>
            </a:r>
          </a:p>
          <a:p>
            <a:r>
              <a:rPr lang="en-US" dirty="0"/>
              <a:t>Ed </a:t>
            </a:r>
            <a:r>
              <a:rPr lang="en-US" dirty="0" err="1"/>
              <a:t>Discssion</a:t>
            </a:r>
            <a:r>
              <a:rPr lang="en-US" dirty="0"/>
              <a:t>: </a:t>
            </a:r>
            <a:r>
              <a:rPr lang="en-US" dirty="0" err="1"/>
              <a:t>edstem.org</a:t>
            </a:r>
            <a:endParaRPr lang="en-US" dirty="0"/>
          </a:p>
          <a:p>
            <a:pPr lvl="1"/>
            <a:r>
              <a:rPr lang="en-US" dirty="0"/>
              <a:t> Can write and run (!!) python in you own posts!</a:t>
            </a:r>
          </a:p>
        </p:txBody>
      </p:sp>
    </p:spTree>
    <p:extLst>
      <p:ext uri="{BB962C8B-B14F-4D97-AF65-F5344CB8AC3E}">
        <p14:creationId xmlns:p14="http://schemas.microsoft.com/office/powerpoint/2010/main" val="108100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Poll: Check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has lab gone so far?</a:t>
            </a:r>
          </a:p>
          <a:p>
            <a:endParaRPr lang="en-US" dirty="0"/>
          </a:p>
          <a:p>
            <a:r>
              <a:rPr lang="en-US" dirty="0"/>
              <a:t> A. Labs have gone fantastic!</a:t>
            </a:r>
          </a:p>
          <a:p>
            <a:r>
              <a:rPr lang="en-US" dirty="0"/>
              <a:t> B. Labs have gone alright…</a:t>
            </a:r>
          </a:p>
          <a:p>
            <a:r>
              <a:rPr lang="en-US" dirty="0"/>
              <a:t> C. Labs have gone very well…</a:t>
            </a:r>
          </a:p>
          <a:p>
            <a:r>
              <a:rPr lang="en-US" dirty="0"/>
              <a:t> D. I haven’t been to lab yet.</a:t>
            </a:r>
          </a:p>
        </p:txBody>
      </p:sp>
    </p:spTree>
    <p:extLst>
      <p:ext uri="{BB962C8B-B14F-4D97-AF65-F5344CB8AC3E}">
        <p14:creationId xmlns:p14="http://schemas.microsoft.com/office/powerpoint/2010/main" val="1947049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DBAD9-655A-392B-2F7A-9988B6666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1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6A83-8E96-99F5-D4B8-45A152D6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Things 1 Step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10CC-EAA4-C9DA-35FE-1E906763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interact with Python via the </a:t>
            </a:r>
            <a:r>
              <a:rPr lang="en-US" i="1" dirty="0"/>
              <a:t>Terminal</a:t>
            </a:r>
          </a:p>
          <a:p>
            <a:r>
              <a:rPr lang="en-US" i="1" dirty="0"/>
              <a:t> </a:t>
            </a:r>
            <a:r>
              <a:rPr lang="en-US" dirty="0"/>
              <a:t>We type </a:t>
            </a:r>
            <a:r>
              <a:rPr lang="en-US" i="1" dirty="0"/>
              <a:t>programs</a:t>
            </a:r>
            <a:r>
              <a:rPr lang="en-US" dirty="0"/>
              <a:t> into files and into other programs.</a:t>
            </a:r>
          </a:p>
          <a:p>
            <a:r>
              <a:rPr lang="en-US" dirty="0"/>
              <a:t> Everything you do in this class is safe!</a:t>
            </a:r>
          </a:p>
          <a:p>
            <a:r>
              <a:rPr lang="en-US" dirty="0"/>
              <a:t> </a:t>
            </a:r>
            <a:r>
              <a:rPr lang="en-US" b="1" dirty="0"/>
              <a:t>Try and experiment!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Your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1 "self-check"  on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Attend Lab 0</a:t>
            </a:r>
          </a:p>
          <a:p>
            <a:r>
              <a:rPr lang="en-US" dirty="0"/>
              <a:t> Attend OH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ED6F6-A1CB-834A-B88E-15E522B15609}"/>
              </a:ext>
            </a:extLst>
          </p:cNvPr>
          <p:cNvSpPr txBox="1">
            <a:spLocks/>
          </p:cNvSpPr>
          <p:nvPr/>
        </p:nvSpPr>
        <p:spPr bwMode="auto">
          <a:xfrm>
            <a:off x="2209800" y="44196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kern="0" dirty="0">
                <a:latin typeface="Open Sans" panose="020B0606030504020204" pitchFamily="34" charset="0"/>
              </a:rPr>
              <a:t>Welcome, and Good luck!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54D05-548D-8C4E-0F73-DF7D58BA0389}"/>
              </a:ext>
            </a:extLst>
          </p:cNvPr>
          <p:cNvSpPr txBox="1"/>
          <p:nvPr/>
        </p:nvSpPr>
        <p:spPr>
          <a:xfrm>
            <a:off x="2543175" y="1814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572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C4A5-81B8-2F89-6F57-0DE75508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06730F-C343-284F-2500-17DA6101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0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DBAD9-655A-392B-2F7A-9988B6666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Detail removal</a:t>
            </a:r>
          </a:p>
          <a:p>
            <a:pPr lvl="1"/>
            <a:r>
              <a:rPr lang="en-US" dirty="0"/>
              <a:t>“The act of leaving out of consideration one or more properties of a complex object so as to attend to others.”</a:t>
            </a:r>
          </a:p>
          <a:p>
            <a:r>
              <a:rPr lang="en-US" dirty="0"/>
              <a:t>Generalization</a:t>
            </a:r>
          </a:p>
          <a:p>
            <a:pPr lvl="1"/>
            <a:r>
              <a:rPr lang="en-US" dirty="0"/>
              <a:t>“The process of formulating general concepts by abstracting common properties of instances”</a:t>
            </a:r>
          </a:p>
          <a:p>
            <a:r>
              <a:rPr lang="en-US" dirty="0"/>
              <a:t>Technical terms: Compression, Quantization, Clustering, </a:t>
            </a:r>
            <a:r>
              <a:rPr lang="en-US" dirty="0" err="1"/>
              <a:t>Unsupervized</a:t>
            </a:r>
            <a:r>
              <a:rPr lang="en-US" dirty="0"/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7243761" y="1066800"/>
            <a:ext cx="3748849" cy="4925186"/>
          </a:xfrm>
        </p:spPr>
      </p:pic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7370347" y="5991986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Henri Matisse “Naked Blue IV”</a:t>
            </a:r>
          </a:p>
        </p:txBody>
      </p:sp>
    </p:spTree>
    <p:extLst>
      <p:ext uri="{BB962C8B-B14F-4D97-AF65-F5344CB8AC3E}">
        <p14:creationId xmlns:p14="http://schemas.microsoft.com/office/powerpoint/2010/main" val="2062522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9BD6-C9D1-4EA9-8476-3752CFC6BD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586DF5-30AE-BF3C-DFE2-C020DCE1D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600200"/>
            <a:ext cx="840720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–Michael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Michael Ball</a:t>
            </a:r>
          </a:p>
          <a:p>
            <a:pPr lvl="1"/>
            <a:r>
              <a:rPr lang="en-US" sz="2400" dirty="0">
                <a:hlinkClick r:id="rId2"/>
              </a:rPr>
              <a:t>ball@Berkeley.edu</a:t>
            </a:r>
            <a:r>
              <a:rPr lang="en-US" sz="2400" dirty="0"/>
              <a:t> – You’re best off by using Ed!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pPr lvl="1"/>
            <a:r>
              <a:rPr lang="en-US" sz="2400" dirty="0"/>
              <a:t>784 Soda Hall</a:t>
            </a:r>
          </a:p>
          <a:p>
            <a:pPr lvl="1"/>
            <a:r>
              <a:rPr lang="en-US" sz="2400" dirty="0">
                <a:hlinkClick r:id="rId3"/>
              </a:rPr>
              <a:t>http://michaelball.co</a:t>
            </a:r>
            <a:r>
              <a:rPr lang="en-US" sz="2400" dirty="0"/>
              <a:t> – I don’t update this much…</a:t>
            </a:r>
          </a:p>
          <a:p>
            <a:pPr lvl="2"/>
            <a:r>
              <a:rPr lang="en-US" sz="2400" dirty="0"/>
              <a:t>It was great procrastination when I was a CS student.</a:t>
            </a:r>
          </a:p>
          <a:p>
            <a:pPr lvl="1"/>
            <a:r>
              <a:rPr lang="en-US" sz="2400" dirty="0"/>
              <a:t>Office hours: tentatively Monday afternoon. "coffee chat"</a:t>
            </a:r>
          </a:p>
          <a:p>
            <a:pPr lvl="2"/>
            <a:r>
              <a:rPr lang="en-US" sz="2400" dirty="0"/>
              <a:t> My office hours should be conceptual, higher level advice. </a:t>
            </a:r>
            <a:r>
              <a:rPr lang="en-US" sz="2400" dirty="0">
                <a:sym typeface="Wingdings" pitchFamily="2" charset="2"/>
              </a:rPr>
              <a:t></a:t>
            </a:r>
            <a:endParaRPr lang="en-US" sz="2400" dirty="0"/>
          </a:p>
          <a:p>
            <a:r>
              <a:rPr lang="en-US" sz="2400" dirty="0"/>
              <a:t>Things I do:</a:t>
            </a:r>
          </a:p>
          <a:p>
            <a:pPr lvl="1"/>
            <a:r>
              <a:rPr lang="en-US" sz="2400" dirty="0"/>
              <a:t>Intro CS Research (Tools, curriculum)</a:t>
            </a:r>
          </a:p>
          <a:p>
            <a:pPr lvl="1"/>
            <a:r>
              <a:rPr lang="en-US" sz="2400" dirty="0"/>
              <a:t>Training TAs</a:t>
            </a:r>
          </a:p>
          <a:p>
            <a:pPr lvl="1"/>
            <a:r>
              <a:rPr lang="en-US" sz="2400" dirty="0"/>
              <a:t>Building Educational Software (Snap!, </a:t>
            </a:r>
            <a:r>
              <a:rPr lang="en-US" sz="2400" dirty="0" err="1"/>
              <a:t>frmr</a:t>
            </a:r>
            <a:r>
              <a:rPr lang="en-US" sz="2400" dirty="0"/>
              <a:t> </a:t>
            </a:r>
            <a:r>
              <a:rPr lang="en-US" sz="2400" dirty="0" err="1"/>
              <a:t>Gradescope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Tools for web accessibility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5112-A0FE-5E41-BD29-3AA259CC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26" y="1092374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Possible Answers:</a:t>
            </a:r>
          </a:p>
          <a:p>
            <a:r>
              <a:rPr lang="en-US" dirty="0"/>
              <a:t>Planet Earth</a:t>
            </a:r>
          </a:p>
          <a:p>
            <a:r>
              <a:rPr lang="en-US" dirty="0"/>
              <a:t>Europe</a:t>
            </a:r>
          </a:p>
          <a:p>
            <a:r>
              <a:rPr lang="en-US" dirty="0"/>
              <a:t>California</a:t>
            </a:r>
          </a:p>
          <a:p>
            <a:r>
              <a:rPr lang="en-US" dirty="0"/>
              <a:t>The Bay Area</a:t>
            </a:r>
          </a:p>
          <a:p>
            <a:r>
              <a:rPr lang="en-US" dirty="0"/>
              <a:t>San Mateo</a:t>
            </a:r>
          </a:p>
          <a:p>
            <a:r>
              <a:rPr lang="en-US" dirty="0"/>
              <a:t>1947 Center Street, Berkeley, CA</a:t>
            </a:r>
          </a:p>
          <a:p>
            <a:r>
              <a:rPr lang="en-US" dirty="0"/>
              <a:t>37.8693° N, 122.2696° 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21EBA-2A02-CD06-7129-DE895C0FF4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3429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679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 gone wrong!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480B6-E422-438B-097E-BB87C2519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568DD8-B618-26A2-E8C1-66B1959C4F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858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2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Detail Removal (in Data Science)</a:t>
            </a:r>
          </a:p>
        </p:txBody>
      </p:sp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You’ll want to look at only the interesting data, leave out the details, zoom in/out…</a:t>
            </a:r>
          </a:p>
          <a:p>
            <a:r>
              <a:rPr lang="en-US" dirty="0"/>
              <a:t>Abstraction is the idea that you focus on the essence, the cleanest way to map the messy real world to one you can build</a:t>
            </a:r>
          </a:p>
          <a:p>
            <a:r>
              <a:rPr lang="en-US" dirty="0"/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57566" y="1066800"/>
            <a:ext cx="3468068" cy="5257800"/>
          </a:xfrm>
        </p:spPr>
      </p:pic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3220278" y="55626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London Underground 1928 Map &amp; the 1933 map by Harry Beck.</a:t>
            </a:r>
          </a:p>
        </p:txBody>
      </p:sp>
    </p:spTree>
    <p:extLst>
      <p:ext uri="{BB962C8B-B14F-4D97-AF65-F5344CB8AC3E}">
        <p14:creationId xmlns:p14="http://schemas.microsoft.com/office/powerpoint/2010/main" val="2092279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Functions (e.g., sin x)</a:t>
            </a:r>
          </a:p>
          <a:p>
            <a:pPr lvl="1"/>
            <a:r>
              <a:rPr lang="en-US" dirty="0"/>
              <a:t>Hiring contractors</a:t>
            </a:r>
          </a:p>
          <a:p>
            <a:pPr lvl="1"/>
            <a:r>
              <a:rPr lang="en-US" dirty="0"/>
              <a:t>Application Programming Interfaces (APIs)</a:t>
            </a:r>
          </a:p>
          <a:p>
            <a:pPr lvl="1"/>
            <a:r>
              <a:rPr lang="en-US" dirty="0"/>
              <a:t>Technology (e.g., cars)</a:t>
            </a:r>
          </a:p>
          <a:p>
            <a:endParaRPr lang="en-US" dirty="0"/>
          </a:p>
          <a:p>
            <a:r>
              <a:rPr lang="en-US" dirty="0"/>
              <a:t>Amazing things are built when these layer</a:t>
            </a:r>
          </a:p>
          <a:p>
            <a:pPr lvl="1"/>
            <a:r>
              <a:rPr lang="en-US" dirty="0"/>
              <a:t>And the abstraction layers are getting deeper by the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6C382-3351-2964-CE64-E65D638C88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Open Sans Light" panose="020B0306030504020204" pitchFamily="34" charset="0"/>
              </a:rPr>
              <a:t>Abstraction Barrier (Interface)</a:t>
            </a:r>
            <a:br>
              <a:rPr lang="en-US" sz="2400" dirty="0">
                <a:latin typeface="Open Sans Light" panose="020B0306030504020204" pitchFamily="34" charset="0"/>
              </a:rPr>
            </a:br>
            <a:r>
              <a:rPr lang="en-US" sz="1600" dirty="0">
                <a:latin typeface="Open Sans Light" panose="020B0306030504020204" pitchFamily="34" charset="0"/>
              </a:rPr>
              <a:t>(the interface, or specification, or contract)</a:t>
            </a:r>
            <a:endParaRPr lang="en-US" sz="2400" dirty="0">
              <a:latin typeface="Open Sans Light" panose="020B0306030504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92280" y="3886200"/>
            <a:ext cx="427572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Below the abstraction line</a:t>
            </a:r>
            <a:br>
              <a:rPr lang="en-US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</a:b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400800" y="1447801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dirty="0"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NOT how (or by whom) it’s built</a:t>
            </a:r>
          </a:p>
          <a:p>
            <a:pPr algn="ctr"/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Open Sans Light" panose="020B0306030504020204" pitchFamily="34" charset="0"/>
                <a:ea typeface="りょう Text Std EL"/>
                <a:cs typeface="Open Sans" panose="020B0606030504020204" pitchFamily="34" charset="0"/>
              </a:rPr>
              <a:t>Above the abstraction line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  <a:p>
            <a:pPr algn="ctr" eaLnBrk="0" hangingPunct="0"/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りょう Text Std EL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043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Abstraction is not universal without loss of information (mathematically provable). This means, in the end, the complexity can only be “moved around” </a:t>
            </a:r>
          </a:p>
          <a:p>
            <a:r>
              <a:rPr lang="en-US" dirty="0"/>
              <a:t>Abstraction makes us </a:t>
            </a:r>
            <a:br>
              <a:rPr lang="en-US" dirty="0"/>
            </a:br>
            <a:r>
              <a:rPr lang="en-US" dirty="0"/>
              <a:t>forget how things actually </a:t>
            </a:r>
            <a:br>
              <a:rPr lang="en-US" dirty="0"/>
            </a:br>
            <a:r>
              <a:rPr lang="en-US" dirty="0"/>
              <a:t>work and can therefore </a:t>
            </a:r>
            <a:br>
              <a:rPr lang="en-US" dirty="0"/>
            </a:br>
            <a:r>
              <a:rPr lang="en-US" dirty="0"/>
              <a:t>hide bias. Example: AI and </a:t>
            </a:r>
            <a:br>
              <a:rPr lang="en-US" dirty="0"/>
            </a:br>
            <a:r>
              <a:rPr lang="en-US" dirty="0"/>
              <a:t>hiring decisions.</a:t>
            </a:r>
          </a:p>
          <a:p>
            <a:r>
              <a:rPr lang="en-US" dirty="0"/>
              <a:t>Abstraction makes things special and that creates dependencies. Dependencies grow longer and longer over time and can become unmanageable.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C3FACE-3A65-4BDC-E68C-5278AB3AFC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12" y="2174328"/>
            <a:ext cx="428398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3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to solve a problem.</a:t>
            </a:r>
          </a:p>
          <a:p>
            <a:r>
              <a:rPr lang="en-US" dirty="0"/>
              <a:t>An algorithm is a sequence of instructions to change the state of a system. For example: A computer’s memory, your brain (math), or the ingredients to prepare food (cooking recipe).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 Data 8: Change or retrieve the content of a table.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921" b="11263"/>
          <a:stretch/>
        </p:blipFill>
        <p:spPr>
          <a:xfrm>
            <a:off x="4385733" y="3962400"/>
            <a:ext cx="3420533" cy="20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is a description that can be expressed within a finite amount of space and time. </a:t>
            </a:r>
          </a:p>
          <a:p>
            <a:r>
              <a:rPr lang="en-US" dirty="0"/>
              <a:t>Executing the algorithm may take infinite space and/or time, e.g. ``calculate all prime numbers”. </a:t>
            </a:r>
          </a:p>
          <a:p>
            <a:r>
              <a:rPr lang="en-US" dirty="0"/>
              <a:t>In CS and math, we prefer to use well-defined formal languages for defining an algorithm.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38600"/>
            <a:ext cx="488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Algorithm: Well-Definition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Algorithms Early In Life (1st Grade)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93" y="252833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6993" y="2997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1803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96" y="199286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3201" y="3669268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least significant digit of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9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4"/>
    </mc:Choice>
    <mc:Fallback xmlns="">
      <p:transition spd="slow" advTm="5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Algorithms Early In Life (In Binary)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078" y="25146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078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0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401" y="3657600"/>
            <a:ext cx="125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LSB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43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2101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6756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778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53678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86888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78584" y="29951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536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19967" y="19928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19967" y="25262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21477" y="299513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29058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5796" y="19812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1996" y="359306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</a:rPr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9220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12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14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26</a:t>
              </a: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" panose="020B0606030504020204" pitchFamily="34" charset="0"/>
                </a:rPr>
                <a:t>+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86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– Head TAs : cs88@berkeley.edu</a:t>
            </a:r>
          </a:p>
        </p:txBody>
      </p:sp>
      <p:pic>
        <p:nvPicPr>
          <p:cNvPr id="5" name="Picture 4" descr="A person smiling and a picture of herself&#10;&#10;Description automatically generated">
            <a:extLst>
              <a:ext uri="{FF2B5EF4-FFF2-40B4-BE49-F238E27FC236}">
                <a16:creationId xmlns:a16="http://schemas.microsoft.com/office/drawing/2014/main" id="{945C6FBF-F0C4-C95A-F863-1583D176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12301715" cy="33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More Terminology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  <a:p>
            <a:r>
              <a:rPr lang="en-US" dirty="0"/>
              <a:t>A sequence of symbols used for communication between systems (brains, computers, brain-to-computer)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r>
              <a:rPr lang="en-US" dirty="0"/>
              <a:t>Observations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r>
              <a:rPr lang="en-US" dirty="0"/>
              <a:t>Reduction of uncertainty in a model (measured in bits)</a:t>
            </a:r>
          </a:p>
        </p:txBody>
      </p:sp>
    </p:spTree>
    <p:extLst>
      <p:ext uri="{BB962C8B-B14F-4D97-AF65-F5344CB8AC3E}">
        <p14:creationId xmlns:p14="http://schemas.microsoft.com/office/powerpoint/2010/main" val="15568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53"/>
    </mc:Choice>
    <mc:Fallback xmlns="">
      <p:transition spd="slow" advTm="178253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219200"/>
            <a:ext cx="7543800" cy="49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3"/>
    </mc:Choice>
    <mc:Fallback xmlns="">
      <p:transition spd="slow" advTm="51963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4"/>
    </mc:Choice>
    <mc:Fallback xmlns="">
      <p:transition spd="slow" advTm="18604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5486400" y="1905000"/>
            <a:ext cx="12192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Frame 9"/>
          <p:cNvSpPr/>
          <p:nvPr/>
        </p:nvSpPr>
        <p:spPr bwMode="auto">
          <a:xfrm>
            <a:off x="5486400" y="2895600"/>
            <a:ext cx="24384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Frame 10"/>
          <p:cNvSpPr/>
          <p:nvPr/>
        </p:nvSpPr>
        <p:spPr bwMode="auto">
          <a:xfrm>
            <a:off x="3048000" y="4114800"/>
            <a:ext cx="609600" cy="4572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15617" y="4953000"/>
            <a:ext cx="3748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Instruction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0" y="5105400"/>
            <a:ext cx="2286000" cy="9233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String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906259" y="1041400"/>
            <a:ext cx="25298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Open Sans" panose="020B0606030504020204" pitchFamily="34" charset="0"/>
              </a:rPr>
              <a:t>Integer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7010400" y="3276600"/>
            <a:ext cx="1066800" cy="2209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Straight Arrow Connector 23"/>
          <p:cNvCxnSpPr>
            <a:endCxn id="11" idx="2"/>
          </p:cNvCxnSpPr>
          <p:nvPr/>
        </p:nvCxnSpPr>
        <p:spPr bwMode="auto">
          <a:xfrm flipV="1">
            <a:off x="3276600" y="4572000"/>
            <a:ext cx="762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>
            <a:cxnSpLocks/>
            <a:endCxn id="6" idx="3"/>
          </p:cNvCxnSpPr>
          <p:nvPr/>
        </p:nvCxnSpPr>
        <p:spPr bwMode="auto">
          <a:xfrm flipH="1">
            <a:off x="6705600" y="1733550"/>
            <a:ext cx="1447800" cy="3619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038600" y="1143001"/>
            <a:ext cx="392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Open Sans" panose="020B0606030504020204" pitchFamily="34" charset="0"/>
              </a:rPr>
              <a:t>Here is some information!</a:t>
            </a:r>
          </a:p>
        </p:txBody>
      </p:sp>
    </p:spTree>
    <p:extLst>
      <p:ext uri="{BB962C8B-B14F-4D97-AF65-F5344CB8AC3E}">
        <p14:creationId xmlns:p14="http://schemas.microsoft.com/office/powerpoint/2010/main" val="9432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52"/>
    </mc:Choice>
    <mc:Fallback xmlns="">
      <p:transition spd="slow" advTm="147852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Data or Code? Abstraction!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294967295"/>
          </p:nvPr>
        </p:nvSpPr>
        <p:spPr>
          <a:xfrm>
            <a:off x="0" y="5408613"/>
            <a:ext cx="3810000" cy="7540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Compiler or Interpreter</a:t>
            </a:r>
          </a:p>
          <a:p>
            <a:pPr marL="0" indent="0" algn="ctr">
              <a:buNone/>
            </a:pPr>
            <a:r>
              <a:rPr lang="en-US" sz="2400" dirty="0"/>
              <a:t>Here: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43" y="2347571"/>
            <a:ext cx="4490357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09800"/>
            <a:ext cx="3810000" cy="2844800"/>
          </a:xfrm>
          <a:prstGeom prst="rect">
            <a:avLst/>
          </a:prstGeom>
        </p:spPr>
      </p:pic>
      <p:sp>
        <p:nvSpPr>
          <p:cNvPr id="14" name="Curved Up Arrow 13"/>
          <p:cNvSpPr/>
          <p:nvPr/>
        </p:nvSpPr>
        <p:spPr bwMode="auto">
          <a:xfrm>
            <a:off x="4191000" y="4876800"/>
            <a:ext cx="2519388" cy="457200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23900" y="1219200"/>
            <a:ext cx="4191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dirty="0">
                <a:latin typeface="Open Sans" panose="020B0606030504020204" pitchFamily="34" charset="0"/>
              </a:rPr>
              <a:t>Human-readable code (programming language)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710388" y="1219200"/>
            <a:ext cx="419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b="0" dirty="0">
                <a:latin typeface="Open Sans" panose="020B0606030504020204" pitchFamily="34" charset="0"/>
              </a:rPr>
              <a:t>Machine-executable instructions (byte code)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76"/>
    </mc:Choice>
    <mc:Fallback xmlns="">
      <p:transition spd="slow" advTm="18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Code or GUI: More Abstraction!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Big Idea: Layers of Abstraction</a:t>
            </a:r>
          </a:p>
          <a:p>
            <a:pPr lvl="1"/>
            <a:r>
              <a:rPr lang="en-US" dirty="0"/>
              <a:t>The GUI look and feel is built out of files, directories, system code, etc.</a:t>
            </a:r>
          </a:p>
        </p:txBody>
      </p:sp>
      <p:pic>
        <p:nvPicPr>
          <p:cNvPr id="109" name="Google Shape;109;p14" descr="Screen Shot 2016-01-31 at 8.01.28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500" y="2514601"/>
            <a:ext cx="521287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Screen Shot 2016-01-31 at 8.04.2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43976"/>
            <a:ext cx="4635500" cy="249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871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CD8-4331-EB4A-881C-43D282EC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FBB9-5959-1041-BDC2-2C4600F6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Abstraction:</a:t>
            </a:r>
          </a:p>
          <a:p>
            <a:pPr lvl="1"/>
            <a:r>
              <a:rPr lang="en-US" dirty="0"/>
              <a:t>Detail Removal or Generalizations</a:t>
            </a:r>
          </a:p>
          <a:p>
            <a:r>
              <a:rPr lang="en-US" dirty="0"/>
              <a:t>Code:</a:t>
            </a:r>
          </a:p>
          <a:p>
            <a:pPr lvl="1"/>
            <a:r>
              <a:rPr lang="en-US" dirty="0"/>
              <a:t>Is an abstraction!</a:t>
            </a:r>
          </a:p>
          <a:p>
            <a:pPr lvl="1"/>
            <a:r>
              <a:rPr lang="en-US" dirty="0"/>
              <a:t>Can be instructions or information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Computer Science is the study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99967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8B2D-3AAA-B446-B627-0675D233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78DB9D-FDD1-2C87-7ABB-E693D37FE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009" y="1143000"/>
            <a:ext cx="11655982" cy="5562600"/>
          </a:xfrm>
        </p:spPr>
      </p:pic>
    </p:spTree>
    <p:extLst>
      <p:ext uri="{BB962C8B-B14F-4D97-AF65-F5344CB8AC3E}">
        <p14:creationId xmlns:p14="http://schemas.microsoft.com/office/powerpoint/2010/main" val="31625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C8B2D-3AAA-B446-B627-0675D233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TAs</a:t>
            </a:r>
          </a:p>
        </p:txBody>
      </p:sp>
      <p:pic>
        <p:nvPicPr>
          <p:cNvPr id="6" name="Picture 5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D888848E-E712-C93E-A748-EC3A8CEA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7394"/>
            <a:ext cx="11741428" cy="42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5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1F7D-D295-2042-9CED-456CC05E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CS88 Team -- Tutors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A847AD-AF27-5BFA-C001-4BC7D882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534" y="1524000"/>
            <a:ext cx="12584648" cy="5105400"/>
          </a:xfrm>
        </p:spPr>
      </p:pic>
    </p:spTree>
    <p:extLst>
      <p:ext uri="{BB962C8B-B14F-4D97-AF65-F5344CB8AC3E}">
        <p14:creationId xmlns:p14="http://schemas.microsoft.com/office/powerpoint/2010/main" val="278472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74726"/>
          </a:xfrm>
        </p:spPr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47A000-2A4A-0874-5CD2-AB533C8E7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AI-Driven Misinformation 'Biggest Short-Term Threat to Global Economy'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World Economic Forum's annual risks report, based on a survey of 1,300 experts, revealed that respondents believe the biggest short-term threat to the global economy will come from AI-driven misinformation and disinformation. This is a major concern, given that elections will be held this year in countries accounting for 60% of global gross domestic product. Other short-term risks cited by respondents include extreme weather events, societal polarization, cyber insecurity, and interstate armed conflict.</a:t>
            </a:r>
          </a:p>
          <a:p>
            <a:endParaRPr lang="en-US" dirty="0"/>
          </a:p>
          <a:p>
            <a:r>
              <a:rPr lang="en-US" dirty="0"/>
              <a:t>The Guardian; Larry Elliott (January 10, 2024)</a:t>
            </a:r>
          </a:p>
        </p:txBody>
      </p:sp>
    </p:spTree>
    <p:extLst>
      <p:ext uri="{BB962C8B-B14F-4D97-AF65-F5344CB8AC3E}">
        <p14:creationId xmlns:p14="http://schemas.microsoft.com/office/powerpoint/2010/main" val="327558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1.4|2.2|0.8|1.1|3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|0.6|0.2|0.4|0.3|0.3|0.4|0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98|0.4"/>
</p:tagLst>
</file>

<file path=ppt/theme/theme1.xml><?xml version="1.0" encoding="utf-8"?>
<a:theme xmlns:a="http://schemas.openxmlformats.org/drawingml/2006/main" name="1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36864</TotalTime>
  <Pages>12</Pages>
  <Words>2765</Words>
  <Application>Microsoft Macintosh PowerPoint</Application>
  <PresentationFormat>Widescreen</PresentationFormat>
  <Paragraphs>455</Paragraphs>
  <Slides>56</Slides>
  <Notes>27</Notes>
  <HiddenSlides>21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Ｐゴシック</vt:lpstr>
      <vt:lpstr>Arial</vt:lpstr>
      <vt:lpstr>FreightMicro Pro Book</vt:lpstr>
      <vt:lpstr>FreightMicro Pro Light</vt:lpstr>
      <vt:lpstr>FreightMicro Pro Medium</vt:lpstr>
      <vt:lpstr>Open Sans</vt:lpstr>
      <vt:lpstr>Open Sans Light</vt:lpstr>
      <vt:lpstr>Source Code Pro</vt:lpstr>
      <vt:lpstr>Source Code Pro Medium</vt:lpstr>
      <vt:lpstr>Wingdings</vt:lpstr>
      <vt:lpstr>1_Main C88C</vt:lpstr>
      <vt:lpstr>Lecture 1: Welcome to CS88!</vt:lpstr>
      <vt:lpstr>Useful Links</vt:lpstr>
      <vt:lpstr>Goals today</vt:lpstr>
      <vt:lpstr>CS88 Team –Michael</vt:lpstr>
      <vt:lpstr>CS88 Team – Head TAs : cs88@berkeley.edu</vt:lpstr>
      <vt:lpstr>CS88 Team -- TAs</vt:lpstr>
      <vt:lpstr>CS88 Team -- TAs</vt:lpstr>
      <vt:lpstr>CS88 Team -- Tutors</vt:lpstr>
      <vt:lpstr>In The News</vt:lpstr>
      <vt:lpstr>Computer Science and Data Science</vt:lpstr>
      <vt:lpstr>Computer Science</vt:lpstr>
      <vt:lpstr>Computer Science, Some Ideas…Definitely Not Exhaustive!</vt:lpstr>
      <vt:lpstr>Computer Science &amp; Data Science (One View)</vt:lpstr>
      <vt:lpstr>Data 8 – Foundations of Data Science</vt:lpstr>
      <vt:lpstr>CS88 – Computational Structures in Data Science</vt:lpstr>
      <vt:lpstr>How does C88C relate to CS61A?</vt:lpstr>
      <vt:lpstr>Opportunities for students</vt:lpstr>
      <vt:lpstr> The Data Science Major</vt:lpstr>
      <vt:lpstr>Success In C88C</vt:lpstr>
      <vt:lpstr>Course Culture</vt:lpstr>
      <vt:lpstr>Collaboration</vt:lpstr>
      <vt:lpstr>So…We Know About ChatGPT</vt:lpstr>
      <vt:lpstr>Course Structure</vt:lpstr>
      <vt:lpstr>Class Format</vt:lpstr>
      <vt:lpstr>Class Format: Assignments</vt:lpstr>
      <vt:lpstr>Lab Attendance &amp; Credit</vt:lpstr>
      <vt:lpstr>Extensions &amp; Extenuating Circumstances</vt:lpstr>
      <vt:lpstr>Class Format: Assignments</vt:lpstr>
      <vt:lpstr>Class Format: Exams</vt:lpstr>
      <vt:lpstr>Ed For Class Discussion: Try it!</vt:lpstr>
      <vt:lpstr>Where will we work?</vt:lpstr>
      <vt:lpstr>Poll: Check In</vt:lpstr>
      <vt:lpstr>Demo?</vt:lpstr>
      <vt:lpstr>Take Things 1 Step at a Time</vt:lpstr>
      <vt:lpstr>Your Tasks</vt:lpstr>
      <vt:lpstr>Questions?</vt:lpstr>
      <vt:lpstr>Abstraction</vt:lpstr>
      <vt:lpstr>Abstraction</vt:lpstr>
      <vt:lpstr>Experiment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Algorithm</vt:lpstr>
      <vt:lpstr>Algorithm: Properties</vt:lpstr>
      <vt:lpstr>Algorithm: Well-Definition</vt:lpstr>
      <vt:lpstr>Algorithms Early In Life (1st Grade)</vt:lpstr>
      <vt:lpstr>Algorithms Early In Life (In Binary)</vt:lpstr>
      <vt:lpstr>More Terminology (Intuitive)</vt:lpstr>
      <vt:lpstr>Data or Code?</vt:lpstr>
      <vt:lpstr>Data or Code?</vt:lpstr>
      <vt:lpstr>Data or Code?</vt:lpstr>
      <vt:lpstr>Data or Code? Abstraction!</vt:lpstr>
      <vt:lpstr>Code or GUI: More Abstraction!</vt:lpstr>
      <vt:lpstr>Review:</vt:lpstr>
    </vt:vector>
  </TitlesOfParts>
  <Manager/>
  <Company>University of California, Berkeley</Company>
  <LinksUpToDate>false</LinksUpToDate>
  <SharedDoc>false</SharedDoc>
  <HyperlinkBase>https://c88c.org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C88C Lecture</dc:title>
  <dc:subject/>
  <dc:creator>Michael Ball</dc:creator>
  <cp:keywords/>
  <dc:description/>
  <cp:lastModifiedBy>Michael Ball</cp:lastModifiedBy>
  <cp:revision>602</cp:revision>
  <cp:lastPrinted>2023-08-23T20:45:27Z</cp:lastPrinted>
  <dcterms:created xsi:type="dcterms:W3CDTF">2009-09-09T21:17:00Z</dcterms:created>
  <dcterms:modified xsi:type="dcterms:W3CDTF">2024-01-17T21:51:48Z</dcterms:modified>
  <cp:category/>
</cp:coreProperties>
</file>